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7"/>
  </p:notesMasterIdLst>
  <p:handoutMasterIdLst>
    <p:handoutMasterId r:id="rId18"/>
  </p:handoutMasterIdLst>
  <p:sldIdLst>
    <p:sldId id="264" r:id="rId5"/>
    <p:sldId id="266" r:id="rId6"/>
    <p:sldId id="267" r:id="rId7"/>
    <p:sldId id="268" r:id="rId8"/>
    <p:sldId id="270" r:id="rId9"/>
    <p:sldId id="269" r:id="rId10"/>
    <p:sldId id="276" r:id="rId11"/>
    <p:sldId id="271" r:id="rId12"/>
    <p:sldId id="272" r:id="rId13"/>
    <p:sldId id="273" r:id="rId14"/>
    <p:sldId id="274" r:id="rId15"/>
    <p:sldId id="275" r:id="rId16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1291" autoAdjust="0"/>
    <p:restoredTop sz="94280" autoAdjust="0"/>
  </p:normalViewPr>
  <p:slideViewPr>
    <p:cSldViewPr showGuides="1">
      <p:cViewPr varScale="1">
        <p:scale>
          <a:sx n="67" d="100"/>
          <a:sy n="67" d="100"/>
        </p:scale>
        <p:origin x="-102" y="-360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pPr/>
              <a:t>3/13/2017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pPr/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3/13/2017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6662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pPr/>
              <a:t>3/13/2017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010434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pPr/>
              <a:t>3/13/2017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650715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pPr/>
              <a:t>3/13/2017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563524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1706581" indent="0">
              <a:buNone/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pPr/>
              <a:t>3/13/2017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489339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pPr/>
              <a:t>3/13/2017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55283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pPr/>
              <a:t>3/13/2017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516763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pPr/>
              <a:t>3/13/2017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068731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pPr/>
              <a:t>3/13/2017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968072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dirty="0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pPr/>
              <a:t>3/13/2017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221337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 smtClean="0"/>
              <a:pPr/>
              <a:t>3/13/2017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q.wikipedia.org/wiki/Anton_Santori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hyperlink" Target="https://sq.wikipedia.org/wiki/Hugo_Grotius" TargetMode="External"/><Relationship Id="rId18" Type="http://schemas.openxmlformats.org/officeDocument/2006/relationships/image" Target="../media/image19.jpeg"/><Relationship Id="rId3" Type="http://schemas.openxmlformats.org/officeDocument/2006/relationships/image" Target="../media/image11.jpeg"/><Relationship Id="rId21" Type="http://schemas.openxmlformats.org/officeDocument/2006/relationships/image" Target="../media/image20.jpeg"/><Relationship Id="rId7" Type="http://schemas.openxmlformats.org/officeDocument/2006/relationships/hyperlink" Target="https://sq.wikipedia.org/wiki/John_Adams" TargetMode="External"/><Relationship Id="rId12" Type="http://schemas.openxmlformats.org/officeDocument/2006/relationships/image" Target="../media/image16.jpeg"/><Relationship Id="rId17" Type="http://schemas.openxmlformats.org/officeDocument/2006/relationships/hyperlink" Target="https://sq.wikipedia.org/wiki/Carl_Friedrich_Gauss" TargetMode="External"/><Relationship Id="rId2" Type="http://schemas.openxmlformats.org/officeDocument/2006/relationships/image" Target="../media/image10.jpeg"/><Relationship Id="rId16" Type="http://schemas.openxmlformats.org/officeDocument/2006/relationships/image" Target="../media/image18.jpeg"/><Relationship Id="rId20" Type="http://schemas.openxmlformats.org/officeDocument/2006/relationships/hyperlink" Target="https://sq.wikipedia.org/wiki/Benjamin_Franklin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hyperlink" Target="https://sq.wikipedia.org/wiki/James_Madison" TargetMode="External"/><Relationship Id="rId5" Type="http://schemas.openxmlformats.org/officeDocument/2006/relationships/hyperlink" Target="https://sq.wikipedia.org/w/index.php?title=David_Rittenhouse&amp;action=edit&amp;redlink=1" TargetMode="External"/><Relationship Id="rId15" Type="http://schemas.openxmlformats.org/officeDocument/2006/relationships/hyperlink" Target="https://sq.wikipedia.org/wiki/Adam_Weishaupt" TargetMode="External"/><Relationship Id="rId10" Type="http://schemas.openxmlformats.org/officeDocument/2006/relationships/image" Target="../media/image15.jpeg"/><Relationship Id="rId19" Type="http://schemas.openxmlformats.org/officeDocument/2006/relationships/hyperlink" Target="https://sq.wikipedia.org/wiki/Johann_Wolfgang_von_Goethe" TargetMode="External"/><Relationship Id="rId4" Type="http://schemas.openxmlformats.org/officeDocument/2006/relationships/image" Target="../media/image12.jpeg"/><Relationship Id="rId9" Type="http://schemas.openxmlformats.org/officeDocument/2006/relationships/hyperlink" Target="https://sq.wikipedia.org/wiki/Thomas_Jefferson" TargetMode="External"/><Relationship Id="rId14" Type="http://schemas.openxmlformats.org/officeDocument/2006/relationships/image" Target="../media/image17.jpeg"/><Relationship Id="rId22" Type="http://schemas.openxmlformats.org/officeDocument/2006/relationships/hyperlink" Target="https://www.google.al/url?sa=i&amp;rct=j&amp;q=&amp;esrc=s&amp;source=images&amp;cd=&amp;cad=rja&amp;uact=8&amp;ved=0ahUKEwiT3q6alqnSAhXD6xoKHcqDBK8QjhwIBQ&amp;url=https://sq.wikipedia.org/wiki/Voltaire&amp;psig=AFQjCNEaJnyDwFKQrJNwetjwTSd6oShWAg&amp;ust=1488040820152089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8012" y="1066800"/>
            <a:ext cx="11125200" cy="4572000"/>
          </a:xfrm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n-US" sz="8000" b="1" i="1" dirty="0" smtClean="0">
                <a:solidFill>
                  <a:schemeClr val="tx2"/>
                </a:solidFill>
              </a:rPr>
              <a:t>    </a:t>
            </a:r>
            <a:r>
              <a:rPr lang="en-US" sz="12800" i="1" dirty="0" smtClean="0">
                <a:solidFill>
                  <a:schemeClr val="tx2"/>
                </a:solidFill>
                <a:latin typeface="Algerian" pitchFamily="82" charset="0"/>
              </a:rPr>
              <a:t>PROJEKT</a:t>
            </a:r>
            <a:r>
              <a:rPr lang="en-US" sz="8000" b="1" i="1" dirty="0" smtClean="0">
                <a:solidFill>
                  <a:schemeClr val="tx2"/>
                </a:solidFill>
                <a:latin typeface="Algerian" pitchFamily="82" charset="0"/>
              </a:rPr>
              <a:t/>
            </a:r>
            <a:br>
              <a:rPr lang="en-US" sz="8000" b="1" i="1" dirty="0" smtClean="0">
                <a:solidFill>
                  <a:schemeClr val="tx2"/>
                </a:solidFill>
                <a:latin typeface="Algerian" pitchFamily="82" charset="0"/>
              </a:rPr>
            </a:br>
            <a:r>
              <a:rPr lang="en-US" sz="4000" b="1" i="1" dirty="0" smtClean="0">
                <a:solidFill>
                  <a:schemeClr val="tx2"/>
                </a:solidFill>
              </a:rPr>
              <a:t>        </a:t>
            </a:r>
            <a:r>
              <a:rPr lang="en-US" sz="4800" b="1" i="1" dirty="0" err="1" smtClean="0">
                <a:solidFill>
                  <a:schemeClr val="tx2"/>
                </a:solidFill>
              </a:rPr>
              <a:t>Tema:Romantizmi,Iluminizmi,Liberalizmi</a:t>
            </a:r>
            <a:r>
              <a:rPr lang="en-US" sz="4800" b="1" i="1" dirty="0" smtClean="0">
                <a:solidFill>
                  <a:schemeClr val="tx2"/>
                </a:solidFill>
              </a:rPr>
              <a:t/>
            </a:r>
            <a:br>
              <a:rPr lang="en-US" sz="4800" b="1" i="1" dirty="0" smtClean="0">
                <a:solidFill>
                  <a:schemeClr val="tx2"/>
                </a:solidFill>
              </a:rPr>
            </a:br>
            <a:r>
              <a:rPr lang="en-US" sz="4800" b="1" i="1" dirty="0" smtClean="0">
                <a:solidFill>
                  <a:schemeClr val="tx2"/>
                </a:solidFill>
              </a:rPr>
              <a:t/>
            </a:r>
            <a:br>
              <a:rPr lang="en-US" sz="4800" b="1" i="1" dirty="0" smtClean="0">
                <a:solidFill>
                  <a:schemeClr val="tx2"/>
                </a:solidFill>
              </a:rPr>
            </a:br>
            <a:r>
              <a:rPr lang="en-US" sz="4800" b="1" i="1" dirty="0" smtClean="0">
                <a:solidFill>
                  <a:schemeClr val="tx2"/>
                </a:solidFill>
              </a:rPr>
              <a:t> </a:t>
            </a:r>
            <a:r>
              <a:rPr lang="en-US" sz="4800" b="1" i="1" dirty="0" err="1" smtClean="0">
                <a:solidFill>
                  <a:schemeClr val="tx2"/>
                </a:solidFill>
              </a:rPr>
              <a:t>Klasa:X</a:t>
            </a:r>
            <a:r>
              <a:rPr lang="en-US" sz="3200" b="1" i="1" dirty="0" err="1" smtClean="0">
                <a:solidFill>
                  <a:schemeClr val="tx2"/>
                </a:solidFill>
              </a:rPr>
              <a:t>B</a:t>
            </a:r>
            <a:r>
              <a:rPr lang="en-US" sz="3200" b="1" i="1" dirty="0" smtClean="0">
                <a:solidFill>
                  <a:schemeClr val="tx2"/>
                </a:solidFill>
              </a:rPr>
              <a:t/>
            </a:r>
            <a:br>
              <a:rPr lang="en-US" sz="3200" b="1" i="1" dirty="0" smtClean="0">
                <a:solidFill>
                  <a:schemeClr val="tx2"/>
                </a:solidFill>
              </a:rPr>
            </a:br>
            <a:r>
              <a:rPr lang="en-US" sz="4800" b="1" i="1" dirty="0" smtClean="0">
                <a:solidFill>
                  <a:schemeClr val="tx2"/>
                </a:solidFill>
              </a:rPr>
              <a:t/>
            </a:r>
            <a:br>
              <a:rPr lang="en-US" sz="4800" b="1" i="1" dirty="0" smtClean="0">
                <a:solidFill>
                  <a:schemeClr val="tx2"/>
                </a:solidFill>
              </a:rPr>
            </a:br>
            <a:r>
              <a:rPr lang="en-US" sz="4800" b="1" i="1" dirty="0" err="1" smtClean="0">
                <a:solidFill>
                  <a:schemeClr val="tx2"/>
                </a:solidFill>
              </a:rPr>
              <a:t>Lenda:Histori</a:t>
            </a:r>
            <a:r>
              <a:rPr lang="en-US" sz="4800" b="1" i="1" dirty="0" smtClean="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650340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65612" y="228600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err="1" smtClean="0">
                <a:solidFill>
                  <a:schemeClr val="tx2"/>
                </a:solidFill>
                <a:latin typeface="Algerian" pitchFamily="82" charset="0"/>
              </a:rPr>
              <a:t>Thenie</a:t>
            </a:r>
            <a:endParaRPr lang="en-US" b="1" i="1" dirty="0">
              <a:solidFill>
                <a:schemeClr val="tx2"/>
              </a:solidFill>
              <a:latin typeface="Algerian" pitchFamily="82" charset="0"/>
            </a:endParaRPr>
          </a:p>
        </p:txBody>
      </p:sp>
      <p:sp>
        <p:nvSpPr>
          <p:cNvPr id="4" name="Rectangular Callout 3"/>
          <p:cNvSpPr/>
          <p:nvPr/>
        </p:nvSpPr>
        <p:spPr>
          <a:xfrm>
            <a:off x="989012" y="838200"/>
            <a:ext cx="4953000" cy="3352800"/>
          </a:xfrm>
          <a:prstGeom prst="wedgeRectCallout">
            <a:avLst/>
          </a:prstGeom>
          <a:blipFill dpi="0" rotWithShape="1">
            <a:blip r:embed="rId3">
              <a:alphaModFix amt="79000"/>
            </a:blip>
            <a:srcRect/>
            <a:stretch>
              <a:fillRect/>
            </a:stretch>
          </a:blip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27212" y="914400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err="1" smtClean="0">
                <a:solidFill>
                  <a:schemeClr val="tx2"/>
                </a:solidFill>
              </a:rPr>
              <a:t>Romantizmi</a:t>
            </a:r>
            <a:endParaRPr lang="en-US" b="1" dirty="0" smtClean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89012" y="1524000"/>
            <a:ext cx="4953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2"/>
                </a:solidFill>
              </a:rPr>
              <a:t>Te </a:t>
            </a:r>
            <a:r>
              <a:rPr lang="en-US" i="1" dirty="0" err="1" smtClean="0">
                <a:solidFill>
                  <a:schemeClr val="tx2"/>
                </a:solidFill>
              </a:rPr>
              <a:t>thuash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fjalen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romantizem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eshte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si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te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thuash</a:t>
            </a:r>
            <a:r>
              <a:rPr lang="en-US" i="1" dirty="0" smtClean="0">
                <a:solidFill>
                  <a:schemeClr val="tx2"/>
                </a:solidFill>
              </a:rPr>
              <a:t> art modern-I </a:t>
            </a:r>
            <a:r>
              <a:rPr lang="en-US" i="1" dirty="0" err="1" smtClean="0">
                <a:solidFill>
                  <a:schemeClr val="tx2"/>
                </a:solidFill>
              </a:rPr>
              <a:t>cili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eshte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intimitet,spirtualitet,ngjyre,tentim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drejt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pafundesise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shprehur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nga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te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gjitha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mjetet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qe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zoteron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arti</a:t>
            </a:r>
            <a:endParaRPr lang="en-US" i="1" dirty="0">
              <a:solidFill>
                <a:schemeClr val="tx2"/>
              </a:solidFill>
            </a:endParaRPr>
          </a:p>
        </p:txBody>
      </p:sp>
      <p:sp>
        <p:nvSpPr>
          <p:cNvPr id="7" name="Vertical Scroll 6"/>
          <p:cNvSpPr/>
          <p:nvPr/>
        </p:nvSpPr>
        <p:spPr>
          <a:xfrm>
            <a:off x="7389812" y="685800"/>
            <a:ext cx="4572000" cy="4648200"/>
          </a:xfrm>
          <a:prstGeom prst="verticalScroll">
            <a:avLst/>
          </a:prstGeom>
          <a:blipFill>
            <a:blip r:embed="rId4"/>
            <a:stretch>
              <a:fillRect/>
            </a:stretch>
          </a:blipFill>
          <a:ln w="603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913812" y="12192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 smtClean="0">
                <a:solidFill>
                  <a:schemeClr val="tx2"/>
                </a:solidFill>
              </a:rPr>
              <a:t>Liberalizmi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51812" y="1524000"/>
            <a:ext cx="3352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2"/>
                </a:solidFill>
              </a:rPr>
              <a:t>“</a:t>
            </a:r>
            <a:r>
              <a:rPr lang="en-US" i="1" dirty="0" err="1" smtClean="0">
                <a:solidFill>
                  <a:schemeClr val="tx2"/>
                </a:solidFill>
              </a:rPr>
              <a:t>Askush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nuk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mund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të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më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detyrojë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të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jem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i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lumtur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sipas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mënyrës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së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tij</a:t>
            </a:r>
            <a:r>
              <a:rPr lang="en-US" i="1" dirty="0" smtClean="0">
                <a:solidFill>
                  <a:schemeClr val="tx2"/>
                </a:solidFill>
              </a:rPr>
              <a:t>, </a:t>
            </a:r>
            <a:r>
              <a:rPr lang="en-US" i="1" dirty="0" err="1" smtClean="0">
                <a:solidFill>
                  <a:schemeClr val="tx2"/>
                </a:solidFill>
              </a:rPr>
              <a:t>por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secili</a:t>
            </a:r>
            <a:r>
              <a:rPr lang="en-US" i="1" dirty="0" smtClean="0">
                <a:solidFill>
                  <a:schemeClr val="tx2"/>
                </a:solidFill>
              </a:rPr>
              <a:t> ka </a:t>
            </a:r>
            <a:r>
              <a:rPr lang="en-US" i="1" dirty="0" err="1" smtClean="0">
                <a:solidFill>
                  <a:schemeClr val="tx2"/>
                </a:solidFill>
              </a:rPr>
              <a:t>të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drejtë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të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kërkojë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lumturinë</a:t>
            </a:r>
            <a:r>
              <a:rPr lang="en-US" i="1" dirty="0" smtClean="0">
                <a:solidFill>
                  <a:schemeClr val="tx2"/>
                </a:solidFill>
              </a:rPr>
              <a:t> e </a:t>
            </a:r>
            <a:r>
              <a:rPr lang="en-US" i="1" dirty="0" err="1" smtClean="0">
                <a:solidFill>
                  <a:schemeClr val="tx2"/>
                </a:solidFill>
              </a:rPr>
              <a:t>tij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nëpërmjet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rrugës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që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ai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mendon</a:t>
            </a:r>
            <a:r>
              <a:rPr lang="en-US" i="1" dirty="0" smtClean="0">
                <a:solidFill>
                  <a:schemeClr val="tx2"/>
                </a:solidFill>
              </a:rPr>
              <a:t> se </a:t>
            </a:r>
            <a:r>
              <a:rPr lang="en-US" i="1" dirty="0" err="1" smtClean="0">
                <a:solidFill>
                  <a:schemeClr val="tx2"/>
                </a:solidFill>
              </a:rPr>
              <a:t>është</a:t>
            </a:r>
            <a:r>
              <a:rPr lang="en-US" i="1" dirty="0" smtClean="0">
                <a:solidFill>
                  <a:schemeClr val="tx2"/>
                </a:solidFill>
              </a:rPr>
              <a:t> e </a:t>
            </a:r>
            <a:r>
              <a:rPr lang="en-US" i="1" dirty="0" err="1" smtClean="0">
                <a:solidFill>
                  <a:schemeClr val="tx2"/>
                </a:solidFill>
              </a:rPr>
              <a:t>drejtë</a:t>
            </a:r>
            <a:r>
              <a:rPr lang="en-US" i="1" dirty="0" smtClean="0">
                <a:solidFill>
                  <a:schemeClr val="tx2"/>
                </a:solidFill>
              </a:rPr>
              <a:t>.“</a:t>
            </a:r>
            <a:br>
              <a:rPr lang="en-US" i="1" dirty="0" smtClean="0">
                <a:solidFill>
                  <a:schemeClr val="tx2"/>
                </a:solidFill>
              </a:rPr>
            </a:br>
            <a:r>
              <a:rPr lang="en-US" i="1" dirty="0" smtClean="0">
                <a:solidFill>
                  <a:schemeClr val="tx2"/>
                </a:solidFill>
              </a:rPr>
              <a:t>– Immanuel Kant</a:t>
            </a:r>
            <a:endParaRPr lang="en-US" i="1" dirty="0">
              <a:solidFill>
                <a:schemeClr val="tx2"/>
              </a:solidFill>
            </a:endParaRPr>
          </a:p>
        </p:txBody>
      </p:sp>
      <p:sp>
        <p:nvSpPr>
          <p:cNvPr id="10" name="Horizontal Scroll 9"/>
          <p:cNvSpPr/>
          <p:nvPr/>
        </p:nvSpPr>
        <p:spPr>
          <a:xfrm>
            <a:off x="3122612" y="4114800"/>
            <a:ext cx="3962400" cy="2743200"/>
          </a:xfrm>
          <a:prstGeom prst="horizontalScroll">
            <a:avLst/>
          </a:prstGeom>
          <a:blipFill>
            <a:blip r:embed="rId5"/>
            <a:stretch>
              <a:fillRect/>
            </a:stretch>
          </a:blipFill>
          <a:ln w="539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189412" y="44958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 smtClean="0">
                <a:solidFill>
                  <a:schemeClr val="tx2"/>
                </a:solidFill>
              </a:rPr>
              <a:t>Romantizmi</a:t>
            </a:r>
            <a:endParaRPr lang="en-US" b="1" i="1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03612" y="4800600"/>
            <a:ext cx="358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solidFill>
                  <a:schemeClr val="tx2"/>
                </a:solidFill>
              </a:rPr>
              <a:t>Romantizmi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nuk</a:t>
            </a:r>
            <a:r>
              <a:rPr lang="en-US" i="1" dirty="0" smtClean="0">
                <a:solidFill>
                  <a:schemeClr val="tx2"/>
                </a:solidFill>
              </a:rPr>
              <a:t> ka </a:t>
            </a:r>
            <a:r>
              <a:rPr lang="en-US" i="1" dirty="0" err="1" smtClean="0">
                <a:solidFill>
                  <a:schemeClr val="tx2"/>
                </a:solidFill>
              </a:rPr>
              <a:t>qene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gjykuar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kurre</a:t>
            </a:r>
            <a:r>
              <a:rPr lang="en-US" i="1" dirty="0" smtClean="0">
                <a:solidFill>
                  <a:schemeClr val="tx2"/>
                </a:solidFill>
              </a:rPr>
              <a:t> sic </a:t>
            </a:r>
            <a:r>
              <a:rPr lang="en-US" i="1" dirty="0" err="1" smtClean="0">
                <a:solidFill>
                  <a:schemeClr val="tx2"/>
                </a:solidFill>
              </a:rPr>
              <a:t>duhet.Kush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mund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ta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gjykonte?Kritiket</a:t>
            </a:r>
            <a:r>
              <a:rPr lang="en-US" i="1" dirty="0" smtClean="0">
                <a:solidFill>
                  <a:schemeClr val="tx2"/>
                </a:solidFill>
              </a:rPr>
              <a:t>!</a:t>
            </a:r>
            <a:endParaRPr lang="en-US" i="1" dirty="0">
              <a:solidFill>
                <a:schemeClr val="tx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27212" y="37338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tx2"/>
                </a:solidFill>
              </a:rPr>
              <a:t>-</a:t>
            </a:r>
            <a:r>
              <a:rPr lang="en-US" i="1" dirty="0" err="1" smtClean="0">
                <a:solidFill>
                  <a:schemeClr val="tx2"/>
                </a:solidFill>
              </a:rPr>
              <a:t>Arur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Rembo</a:t>
            </a:r>
            <a:endParaRPr lang="en-US" i="1" dirty="0">
              <a:solidFill>
                <a:schemeClr val="tx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13212" y="6396335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2"/>
                </a:solidFill>
              </a:rPr>
              <a:t>-</a:t>
            </a:r>
            <a:r>
              <a:rPr lang="en-US" i="1" dirty="0" err="1" smtClean="0">
                <a:solidFill>
                  <a:schemeClr val="tx2"/>
                </a:solidFill>
              </a:rPr>
              <a:t>Sharl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Bodler</a:t>
            </a:r>
            <a:endParaRPr lang="en-US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otebook-powerpoint-template-notebook-ppt-background-powerpoint-backgrounds-for-free-ide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8882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265612" y="45720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err="1" smtClean="0">
                <a:solidFill>
                  <a:schemeClr val="tx2"/>
                </a:solidFill>
              </a:rPr>
              <a:t>Konkluzione</a:t>
            </a:r>
            <a:endParaRPr lang="en-US" b="1" i="1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4812" y="1219200"/>
            <a:ext cx="9829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i="1" dirty="0" smtClean="0">
                <a:solidFill>
                  <a:schemeClr val="tx2"/>
                </a:solidFill>
              </a:rPr>
              <a:t>I </a:t>
            </a:r>
            <a:r>
              <a:rPr lang="en-US" i="1" dirty="0" err="1" smtClean="0">
                <a:solidFill>
                  <a:schemeClr val="tx2"/>
                </a:solidFill>
              </a:rPr>
              <a:t>lindur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si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reaksion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ndaj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klasicizmit</a:t>
            </a:r>
            <a:r>
              <a:rPr lang="en-US" i="1" dirty="0" smtClean="0">
                <a:solidFill>
                  <a:schemeClr val="tx2"/>
                </a:solidFill>
              </a:rPr>
              <a:t>, </a:t>
            </a:r>
            <a:r>
              <a:rPr lang="en-US" i="1" dirty="0" err="1" smtClean="0">
                <a:solidFill>
                  <a:schemeClr val="tx2"/>
                </a:solidFill>
              </a:rPr>
              <a:t>romantizmi</a:t>
            </a:r>
            <a:r>
              <a:rPr lang="en-US" i="1" dirty="0" smtClean="0">
                <a:solidFill>
                  <a:schemeClr val="tx2"/>
                </a:solidFill>
              </a:rPr>
              <a:t> e </a:t>
            </a:r>
            <a:r>
              <a:rPr lang="en-US" i="1" dirty="0" err="1" smtClean="0">
                <a:solidFill>
                  <a:schemeClr val="tx2"/>
                </a:solidFill>
              </a:rPr>
              <a:t>afirmoi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anën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emocionale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dhe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iracionale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të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letërsisë</a:t>
            </a:r>
            <a:r>
              <a:rPr lang="en-US" i="1" dirty="0" smtClean="0">
                <a:solidFill>
                  <a:schemeClr val="tx2"/>
                </a:solidFill>
              </a:rPr>
              <a:t>, </a:t>
            </a:r>
            <a:r>
              <a:rPr lang="en-US" i="1" dirty="0" err="1" smtClean="0">
                <a:solidFill>
                  <a:schemeClr val="tx2"/>
                </a:solidFill>
              </a:rPr>
              <a:t>për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të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thyer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klishenë</a:t>
            </a:r>
            <a:r>
              <a:rPr lang="en-US" i="1" dirty="0" smtClean="0">
                <a:solidFill>
                  <a:schemeClr val="tx2"/>
                </a:solidFill>
              </a:rPr>
              <a:t> e </a:t>
            </a:r>
            <a:r>
              <a:rPr lang="en-US" i="1" dirty="0" err="1" smtClean="0">
                <a:solidFill>
                  <a:schemeClr val="tx2"/>
                </a:solidFill>
              </a:rPr>
              <a:t>racionalitetit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klasicist</a:t>
            </a:r>
            <a:r>
              <a:rPr lang="en-US" i="1" dirty="0" smtClean="0">
                <a:solidFill>
                  <a:schemeClr val="tx2"/>
                </a:solidFill>
              </a:rPr>
              <a:t>. </a:t>
            </a:r>
            <a:r>
              <a:rPr lang="en-US" i="1" dirty="0" err="1" smtClean="0">
                <a:solidFill>
                  <a:schemeClr val="tx2"/>
                </a:solidFill>
              </a:rPr>
              <a:t>Romantizmi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krijoi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bazat</a:t>
            </a:r>
            <a:r>
              <a:rPr lang="en-US" i="1" dirty="0" smtClean="0">
                <a:solidFill>
                  <a:schemeClr val="tx2"/>
                </a:solidFill>
              </a:rPr>
              <a:t> e </a:t>
            </a:r>
            <a:r>
              <a:rPr lang="en-US" i="1" dirty="0" err="1" smtClean="0">
                <a:solidFill>
                  <a:schemeClr val="tx2"/>
                </a:solidFill>
              </a:rPr>
              <a:t>letërsisë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shqipe</a:t>
            </a:r>
            <a:r>
              <a:rPr lang="en-US" i="1" dirty="0" smtClean="0">
                <a:solidFill>
                  <a:schemeClr val="tx2"/>
                </a:solidFill>
              </a:rPr>
              <a:t> duke </a:t>
            </a:r>
            <a:r>
              <a:rPr lang="en-US" i="1" dirty="0" err="1" smtClean="0">
                <a:solidFill>
                  <a:schemeClr val="tx2"/>
                </a:solidFill>
              </a:rPr>
              <a:t>theksuar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karakteristikat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vendëse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dhe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vlerat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universale</a:t>
            </a:r>
            <a:r>
              <a:rPr lang="en-US" i="1" dirty="0" smtClean="0">
                <a:solidFill>
                  <a:schemeClr val="tx2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i="1" dirty="0" err="1" smtClean="0">
                <a:solidFill>
                  <a:schemeClr val="tx2"/>
                </a:solidFill>
              </a:rPr>
              <a:t>Iluminizmi</a:t>
            </a:r>
            <a:r>
              <a:rPr lang="en-US" i="1" dirty="0" smtClean="0">
                <a:solidFill>
                  <a:schemeClr val="tx2"/>
                </a:solidFill>
              </a:rPr>
              <a:t> ka </a:t>
            </a:r>
            <a:r>
              <a:rPr lang="en-US" i="1" dirty="0" err="1" smtClean="0">
                <a:solidFill>
                  <a:schemeClr val="tx2"/>
                </a:solidFill>
              </a:rPr>
              <a:t>qenë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një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lëvizje</a:t>
            </a:r>
            <a:r>
              <a:rPr lang="en-US" i="1" dirty="0" smtClean="0">
                <a:solidFill>
                  <a:schemeClr val="tx2"/>
                </a:solidFill>
              </a:rPr>
              <a:t> e </a:t>
            </a:r>
            <a:r>
              <a:rPr lang="en-US" i="1" dirty="0" err="1" smtClean="0">
                <a:solidFill>
                  <a:schemeClr val="tx2"/>
                </a:solidFill>
              </a:rPr>
              <a:t>borgjezisë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evropiane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në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periudhën</a:t>
            </a:r>
            <a:r>
              <a:rPr lang="en-US" i="1" dirty="0" smtClean="0">
                <a:solidFill>
                  <a:schemeClr val="tx2"/>
                </a:solidFill>
              </a:rPr>
              <a:t> e </a:t>
            </a:r>
            <a:r>
              <a:rPr lang="en-US" i="1" dirty="0" err="1" smtClean="0">
                <a:solidFill>
                  <a:schemeClr val="tx2"/>
                </a:solidFill>
              </a:rPr>
              <a:t>përgatitjes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dhe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të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kryerjes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së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revolucioneve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të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shek</a:t>
            </a:r>
            <a:r>
              <a:rPr lang="en-US" i="1" dirty="0" smtClean="0">
                <a:solidFill>
                  <a:schemeClr val="tx2"/>
                </a:solidFill>
              </a:rPr>
              <a:t>. XVIII-XIX. Ai </a:t>
            </a:r>
            <a:r>
              <a:rPr lang="en-US" i="1" dirty="0" err="1" smtClean="0">
                <a:solidFill>
                  <a:schemeClr val="tx2"/>
                </a:solidFill>
              </a:rPr>
              <a:t>drejtohej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kundër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rendit</a:t>
            </a:r>
            <a:r>
              <a:rPr lang="en-US" i="1" dirty="0" smtClean="0">
                <a:solidFill>
                  <a:schemeClr val="tx2"/>
                </a:solidFill>
              </a:rPr>
              <a:t> feudal </a:t>
            </a:r>
            <a:r>
              <a:rPr lang="en-US" i="1" dirty="0" err="1" smtClean="0">
                <a:solidFill>
                  <a:schemeClr val="tx2"/>
                </a:solidFill>
              </a:rPr>
              <a:t>dhe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kulturës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së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tij</a:t>
            </a:r>
            <a:r>
              <a:rPr lang="en-US" i="1" dirty="0" smtClean="0">
                <a:solidFill>
                  <a:schemeClr val="tx2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i="1" dirty="0" err="1" smtClean="0">
                <a:solidFill>
                  <a:schemeClr val="tx2"/>
                </a:solidFill>
              </a:rPr>
              <a:t>Liberalizmi</a:t>
            </a:r>
            <a:r>
              <a:rPr lang="en-US" i="1" dirty="0" smtClean="0">
                <a:solidFill>
                  <a:schemeClr val="tx2"/>
                </a:solidFill>
              </a:rPr>
              <a:t> </a:t>
            </a:r>
            <a:r>
              <a:rPr lang="en-US" i="1" dirty="0" err="1" smtClean="0">
                <a:solidFill>
                  <a:schemeClr val="tx2"/>
                </a:solidFill>
              </a:rPr>
              <a:t>është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ideologji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politike</a:t>
            </a:r>
            <a:r>
              <a:rPr lang="en-US" i="1" dirty="0" smtClean="0">
                <a:solidFill>
                  <a:schemeClr val="tx2"/>
                </a:solidFill>
              </a:rPr>
              <a:t> e </a:t>
            </a:r>
            <a:r>
              <a:rPr lang="en-US" i="1" dirty="0" err="1" smtClean="0">
                <a:solidFill>
                  <a:schemeClr val="tx2"/>
                </a:solidFill>
              </a:rPr>
              <a:t>lindur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gjatë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epokës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moderne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dhe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bashkëkohore,e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cila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synon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të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vëjë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sa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më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shumë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kufij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në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fuqinë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dhe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ndërhyrjen</a:t>
            </a:r>
            <a:r>
              <a:rPr lang="en-US" i="1" dirty="0" smtClean="0">
                <a:solidFill>
                  <a:schemeClr val="tx2"/>
                </a:solidFill>
              </a:rPr>
              <a:t> e </a:t>
            </a:r>
            <a:r>
              <a:rPr lang="en-US" i="1" dirty="0" err="1" smtClean="0">
                <a:solidFill>
                  <a:schemeClr val="tx2"/>
                </a:solidFill>
              </a:rPr>
              <a:t>shtetit</a:t>
            </a:r>
            <a:r>
              <a:rPr lang="en-US" i="1" dirty="0" smtClean="0">
                <a:solidFill>
                  <a:schemeClr val="tx2"/>
                </a:solidFill>
              </a:rPr>
              <a:t>, </a:t>
            </a:r>
            <a:r>
              <a:rPr lang="en-US" i="1" dirty="0" err="1" smtClean="0">
                <a:solidFill>
                  <a:schemeClr val="tx2"/>
                </a:solidFill>
              </a:rPr>
              <a:t>në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mënyrë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që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të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sigurojë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lirinë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individuale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dhe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si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rrjedhojë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autonominë</a:t>
            </a:r>
            <a:r>
              <a:rPr lang="en-US" i="1" dirty="0" smtClean="0">
                <a:solidFill>
                  <a:schemeClr val="tx2"/>
                </a:solidFill>
              </a:rPr>
              <a:t> e </a:t>
            </a:r>
            <a:r>
              <a:rPr lang="en-US" i="1" dirty="0" err="1" smtClean="0">
                <a:solidFill>
                  <a:schemeClr val="tx2"/>
                </a:solidFill>
              </a:rPr>
              <a:t>tij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kreative</a:t>
            </a:r>
            <a:r>
              <a:rPr lang="en-US" i="1" dirty="0" smtClean="0">
                <a:solidFill>
                  <a:schemeClr val="tx2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780212" y="228600"/>
            <a:ext cx="426720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chemeClr val="tx2"/>
                </a:solidFill>
                <a:latin typeface="Algerian" pitchFamily="82" charset="0"/>
              </a:rPr>
              <a:t/>
            </a:r>
            <a:br>
              <a:rPr lang="en-US" sz="3200" b="1" i="1" dirty="0" smtClean="0">
                <a:solidFill>
                  <a:schemeClr val="tx2"/>
                </a:solidFill>
                <a:latin typeface="Algerian" pitchFamily="82" charset="0"/>
              </a:rPr>
            </a:br>
            <a:endParaRPr lang="en-US" sz="3200" b="1" i="1" dirty="0" smtClean="0">
              <a:solidFill>
                <a:schemeClr val="tx2"/>
              </a:solidFill>
              <a:latin typeface="Algerian" pitchFamily="82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3600" b="1" i="1" dirty="0" err="1" smtClean="0">
                <a:solidFill>
                  <a:schemeClr val="tx2"/>
                </a:solidFill>
                <a:latin typeface="+mj-lt"/>
              </a:rPr>
              <a:t>Xhesilda</a:t>
            </a:r>
            <a:r>
              <a:rPr lang="en-US" sz="3600" b="1" i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3600" b="1" i="1" dirty="0" err="1" smtClean="0">
                <a:solidFill>
                  <a:schemeClr val="tx2"/>
                </a:solidFill>
                <a:latin typeface="+mj-lt"/>
              </a:rPr>
              <a:t>Susaj</a:t>
            </a:r>
            <a:r>
              <a:rPr lang="en-US" sz="3600" b="1" i="1" dirty="0" smtClean="0">
                <a:solidFill>
                  <a:schemeClr val="tx2"/>
                </a:solidFill>
                <a:latin typeface="+mj-lt"/>
              </a:rPr>
              <a:t/>
            </a:r>
            <a:br>
              <a:rPr lang="en-US" sz="3600" b="1" i="1" dirty="0" smtClean="0">
                <a:solidFill>
                  <a:schemeClr val="tx2"/>
                </a:solidFill>
                <a:latin typeface="+mj-lt"/>
              </a:rPr>
            </a:br>
            <a:endParaRPr lang="en-US" sz="3600" b="1" i="1" dirty="0" smtClean="0">
              <a:solidFill>
                <a:schemeClr val="tx2"/>
              </a:solidFill>
              <a:latin typeface="+mj-lt"/>
            </a:endParaRPr>
          </a:p>
          <a:p>
            <a:pPr>
              <a:buFont typeface="Wingdings" pitchFamily="2" charset="2"/>
              <a:buChar char="q"/>
            </a:pPr>
            <a:r>
              <a:rPr lang="en-US" sz="3600" b="1" i="1" dirty="0" err="1" smtClean="0">
                <a:solidFill>
                  <a:schemeClr val="tx2"/>
                </a:solidFill>
                <a:latin typeface="+mj-lt"/>
              </a:rPr>
              <a:t>Aferdita</a:t>
            </a:r>
            <a:r>
              <a:rPr lang="en-US" sz="3600" b="1" i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3600" b="1" i="1" dirty="0" err="1" smtClean="0">
                <a:solidFill>
                  <a:schemeClr val="tx2"/>
                </a:solidFill>
                <a:latin typeface="+mj-lt"/>
              </a:rPr>
              <a:t>Oruqi</a:t>
            </a:r>
            <a:r>
              <a:rPr lang="en-US" sz="3600" b="1" i="1" dirty="0" smtClean="0">
                <a:solidFill>
                  <a:schemeClr val="tx2"/>
                </a:solidFill>
                <a:latin typeface="+mj-lt"/>
              </a:rPr>
              <a:t/>
            </a:r>
            <a:br>
              <a:rPr lang="en-US" sz="3600" b="1" i="1" dirty="0" smtClean="0">
                <a:solidFill>
                  <a:schemeClr val="tx2"/>
                </a:solidFill>
                <a:latin typeface="+mj-lt"/>
              </a:rPr>
            </a:br>
            <a:endParaRPr lang="en-US" sz="3600" b="1" i="1" dirty="0" smtClean="0">
              <a:solidFill>
                <a:schemeClr val="tx2"/>
              </a:solidFill>
              <a:latin typeface="+mj-lt"/>
            </a:endParaRPr>
          </a:p>
          <a:p>
            <a:pPr>
              <a:buFont typeface="Wingdings" pitchFamily="2" charset="2"/>
              <a:buChar char="q"/>
            </a:pPr>
            <a:r>
              <a:rPr lang="en-US" sz="3600" b="1" i="1" dirty="0" smtClean="0">
                <a:solidFill>
                  <a:schemeClr val="tx2"/>
                </a:solidFill>
                <a:latin typeface="+mj-lt"/>
              </a:rPr>
              <a:t>Elda </a:t>
            </a:r>
            <a:r>
              <a:rPr lang="en-US" sz="3600" b="1" i="1" dirty="0" err="1" smtClean="0">
                <a:solidFill>
                  <a:schemeClr val="tx2"/>
                </a:solidFill>
                <a:latin typeface="+mj-lt"/>
              </a:rPr>
              <a:t>Shehi</a:t>
            </a:r>
            <a:r>
              <a:rPr lang="en-US" sz="3600" b="1" i="1" dirty="0" smtClean="0">
                <a:solidFill>
                  <a:schemeClr val="tx2"/>
                </a:solidFill>
                <a:latin typeface="+mj-lt"/>
              </a:rPr>
              <a:t/>
            </a:r>
            <a:br>
              <a:rPr lang="en-US" sz="3600" b="1" i="1" dirty="0" smtClean="0">
                <a:solidFill>
                  <a:schemeClr val="tx2"/>
                </a:solidFill>
                <a:latin typeface="+mj-lt"/>
              </a:rPr>
            </a:br>
            <a:endParaRPr lang="en-US" sz="3600" b="1" i="1" dirty="0" smtClean="0">
              <a:solidFill>
                <a:schemeClr val="tx2"/>
              </a:solidFill>
              <a:latin typeface="+mj-lt"/>
            </a:endParaRPr>
          </a:p>
          <a:p>
            <a:pPr>
              <a:buFont typeface="Wingdings" pitchFamily="2" charset="2"/>
              <a:buChar char="q"/>
            </a:pPr>
            <a:r>
              <a:rPr lang="en-US" sz="3600" b="1" i="1" dirty="0" err="1" smtClean="0">
                <a:solidFill>
                  <a:schemeClr val="tx2"/>
                </a:solidFill>
                <a:latin typeface="+mj-lt"/>
              </a:rPr>
              <a:t>Gertian</a:t>
            </a:r>
            <a:r>
              <a:rPr lang="en-US" sz="3600" b="1" i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3600" b="1" i="1" dirty="0" smtClean="0">
                <a:solidFill>
                  <a:schemeClr val="tx2"/>
                </a:solidFill>
                <a:latin typeface="+mj-lt"/>
              </a:rPr>
              <a:t>Lila</a:t>
            </a:r>
            <a:br>
              <a:rPr lang="en-US" sz="3600" b="1" i="1" dirty="0" smtClean="0">
                <a:solidFill>
                  <a:schemeClr val="tx2"/>
                </a:solidFill>
                <a:latin typeface="+mj-lt"/>
              </a:rPr>
            </a:br>
            <a:endParaRPr lang="en-US" sz="3600" b="1" i="1" dirty="0" smtClean="0">
              <a:solidFill>
                <a:schemeClr val="tx2"/>
              </a:solidFill>
              <a:latin typeface="+mj-lt"/>
            </a:endParaRPr>
          </a:p>
          <a:p>
            <a:pPr>
              <a:buFont typeface="Wingdings" pitchFamily="2" charset="2"/>
              <a:buChar char="q"/>
            </a:pPr>
            <a:r>
              <a:rPr lang="en-US" sz="3600" b="1" i="1" dirty="0" err="1" smtClean="0">
                <a:solidFill>
                  <a:schemeClr val="tx2"/>
                </a:solidFill>
                <a:latin typeface="+mj-lt"/>
              </a:rPr>
              <a:t>Flogert</a:t>
            </a:r>
            <a:r>
              <a:rPr lang="en-US" sz="3600" b="1" i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3600" b="1" i="1" dirty="0" err="1" smtClean="0">
                <a:solidFill>
                  <a:schemeClr val="tx2"/>
                </a:solidFill>
                <a:latin typeface="+mj-lt"/>
              </a:rPr>
              <a:t>tarja</a:t>
            </a:r>
            <a:endParaRPr lang="en-US" sz="3200" b="1" i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89812" y="228600"/>
            <a:ext cx="251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smtClean="0">
                <a:solidFill>
                  <a:schemeClr val="tx2"/>
                </a:solidFill>
                <a:latin typeface="Algerian" pitchFamily="82" charset="0"/>
              </a:rPr>
              <a:t>PUNUAN</a:t>
            </a:r>
            <a:endParaRPr lang="en-US" sz="4400" b="1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412" y="533400"/>
            <a:ext cx="7008574" cy="838200"/>
          </a:xfrm>
        </p:spPr>
        <p:txBody>
          <a:bodyPr>
            <a:normAutofit/>
          </a:bodyPr>
          <a:lstStyle/>
          <a:p>
            <a:r>
              <a:rPr lang="en-US" sz="4800" b="1" i="1" dirty="0" smtClean="0">
                <a:solidFill>
                  <a:schemeClr val="tx2"/>
                </a:solidFill>
                <a:latin typeface="Algerian" pitchFamily="82" charset="0"/>
              </a:rPr>
              <a:t>OBJEKTIVA</a:t>
            </a:r>
            <a:endParaRPr lang="en-US" sz="2400" b="1" i="1" dirty="0">
              <a:solidFill>
                <a:schemeClr val="tx2"/>
              </a:solidFill>
              <a:latin typeface="Algerian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7012" y="1447800"/>
            <a:ext cx="6096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chemeClr val="tx2"/>
                </a:solidFill>
              </a:rPr>
              <a:t>Te </a:t>
            </a:r>
            <a:r>
              <a:rPr lang="en-US" dirty="0" err="1" smtClean="0">
                <a:solidFill>
                  <a:schemeClr val="tx2"/>
                </a:solidFill>
              </a:rPr>
              <a:t>flasim</a:t>
            </a:r>
            <a:r>
              <a:rPr lang="en-US" dirty="0" smtClean="0">
                <a:solidFill>
                  <a:schemeClr val="tx2"/>
                </a:solidFill>
              </a:rPr>
              <a:t> per </a:t>
            </a:r>
            <a:r>
              <a:rPr lang="en-US" dirty="0" err="1" smtClean="0">
                <a:solidFill>
                  <a:schemeClr val="tx2"/>
                </a:solidFill>
              </a:rPr>
              <a:t>periudhen</a:t>
            </a:r>
            <a:r>
              <a:rPr lang="en-US" dirty="0" smtClean="0">
                <a:solidFill>
                  <a:schemeClr val="tx2"/>
                </a:solidFill>
              </a:rPr>
              <a:t> e </a:t>
            </a:r>
            <a:r>
              <a:rPr lang="en-US" dirty="0" err="1" smtClean="0">
                <a:solidFill>
                  <a:schemeClr val="tx2"/>
                </a:solidFill>
              </a:rPr>
              <a:t>romantizmit.Romantiket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Shqipetare</a:t>
            </a:r>
            <a:endParaRPr lang="en-US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chemeClr val="tx2"/>
                </a:solidFill>
              </a:rPr>
              <a:t>Te </a:t>
            </a:r>
            <a:r>
              <a:rPr lang="en-US" dirty="0" err="1" smtClean="0">
                <a:solidFill>
                  <a:schemeClr val="tx2"/>
                </a:solidFill>
              </a:rPr>
              <a:t>shpjegojme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termin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iluminizem</a:t>
            </a:r>
            <a:r>
              <a:rPr lang="en-US" dirty="0" smtClean="0">
                <a:solidFill>
                  <a:schemeClr val="tx2"/>
                </a:solidFill>
              </a:rPr>
              <a:t>, </a:t>
            </a:r>
            <a:r>
              <a:rPr lang="en-US" dirty="0" err="1" smtClean="0">
                <a:solidFill>
                  <a:schemeClr val="tx2"/>
                </a:solidFill>
              </a:rPr>
              <a:t>perfaqesuesit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qe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moren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pjese</a:t>
            </a:r>
            <a:r>
              <a:rPr lang="en-US" dirty="0" smtClean="0">
                <a:solidFill>
                  <a:schemeClr val="tx2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dirty="0" err="1" smtClean="0">
                <a:solidFill>
                  <a:schemeClr val="tx2"/>
                </a:solidFill>
              </a:rPr>
              <a:t>Liberalizmi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si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koncept+perfaqesuesit</a:t>
            </a:r>
            <a:r>
              <a:rPr lang="en-US" dirty="0" smtClean="0">
                <a:solidFill>
                  <a:schemeClr val="tx2"/>
                </a:solidFill>
              </a:rPr>
              <a:t> e </a:t>
            </a:r>
            <a:r>
              <a:rPr lang="en-US" dirty="0" err="1" smtClean="0">
                <a:solidFill>
                  <a:schemeClr val="tx2"/>
                </a:solidFill>
              </a:rPr>
              <a:t>kesaj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periudhe</a:t>
            </a:r>
            <a:r>
              <a:rPr lang="en-US" dirty="0" smtClean="0">
                <a:solidFill>
                  <a:schemeClr val="tx2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chemeClr val="tx2"/>
                </a:solidFill>
              </a:rPr>
              <a:t>Si </a:t>
            </a:r>
            <a:r>
              <a:rPr lang="en-US" dirty="0" err="1" smtClean="0">
                <a:solidFill>
                  <a:schemeClr val="tx2"/>
                </a:solidFill>
              </a:rPr>
              <a:t>ndikoi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rilindja</a:t>
            </a:r>
            <a:r>
              <a:rPr lang="en-US" dirty="0" smtClean="0">
                <a:solidFill>
                  <a:schemeClr val="tx2"/>
                </a:solidFill>
              </a:rPr>
              <a:t> ne </a:t>
            </a:r>
            <a:r>
              <a:rPr lang="en-US" dirty="0" err="1" smtClean="0">
                <a:solidFill>
                  <a:schemeClr val="tx2"/>
                </a:solidFill>
              </a:rPr>
              <a:t>periudhen</a:t>
            </a:r>
            <a:r>
              <a:rPr lang="en-US" dirty="0" smtClean="0">
                <a:solidFill>
                  <a:schemeClr val="tx2"/>
                </a:solidFill>
              </a:rPr>
              <a:t> e </a:t>
            </a:r>
            <a:r>
              <a:rPr lang="en-US" dirty="0" err="1" smtClean="0">
                <a:solidFill>
                  <a:schemeClr val="tx2"/>
                </a:solidFill>
              </a:rPr>
              <a:t>iluminizmit</a:t>
            </a:r>
            <a:r>
              <a:rPr lang="en-US" dirty="0" smtClean="0">
                <a:solidFill>
                  <a:schemeClr val="tx2"/>
                </a:solidFill>
              </a:rPr>
              <a:t>????</a:t>
            </a:r>
          </a:p>
          <a:p>
            <a:pPr>
              <a:buFont typeface="Wingdings" pitchFamily="2" charset="2"/>
              <a:buChar char="q"/>
            </a:pPr>
            <a:r>
              <a:rPr lang="en-US" dirty="0" err="1" smtClean="0">
                <a:solidFill>
                  <a:schemeClr val="tx2"/>
                </a:solidFill>
              </a:rPr>
              <a:t>Thenie</a:t>
            </a:r>
            <a:r>
              <a:rPr lang="en-US" dirty="0" smtClean="0">
                <a:solidFill>
                  <a:schemeClr val="tx2"/>
                </a:solidFill>
              </a:rPr>
              <a:t>/</a:t>
            </a:r>
            <a:r>
              <a:rPr lang="en-US" dirty="0" err="1" smtClean="0">
                <a:solidFill>
                  <a:schemeClr val="tx2"/>
                </a:solidFill>
              </a:rPr>
              <a:t>shprehje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nga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njerez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te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shquar</a:t>
            </a:r>
            <a:r>
              <a:rPr lang="en-US" dirty="0" smtClean="0">
                <a:solidFill>
                  <a:schemeClr val="tx2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chemeClr val="tx2"/>
                </a:solidFill>
              </a:rPr>
              <a:t>Te </a:t>
            </a:r>
            <a:r>
              <a:rPr lang="en-US" dirty="0" err="1" smtClean="0">
                <a:solidFill>
                  <a:schemeClr val="tx2"/>
                </a:solidFill>
              </a:rPr>
              <a:t>tregojme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perfundimet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qe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kemi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arritur</a:t>
            </a:r>
            <a:r>
              <a:rPr lang="en-US" dirty="0" smtClean="0">
                <a:solidFill>
                  <a:schemeClr val="tx2"/>
                </a:solidFill>
              </a:rPr>
              <a:t> ne fund </a:t>
            </a:r>
            <a:r>
              <a:rPr lang="en-US" dirty="0" err="1" smtClean="0">
                <a:solidFill>
                  <a:schemeClr val="tx2"/>
                </a:solidFill>
              </a:rPr>
              <a:t>te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projektit</a:t>
            </a:r>
            <a:r>
              <a:rPr lang="en-US" dirty="0" smtClean="0">
                <a:solidFill>
                  <a:schemeClr val="tx2"/>
                </a:solidFill>
              </a:rPr>
              <a:t>. KONKLUZIONET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997697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1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51212" y="533400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err="1" smtClean="0">
                <a:solidFill>
                  <a:schemeClr val="tx2"/>
                </a:solidFill>
              </a:rPr>
              <a:t>Romantizmi</a:t>
            </a:r>
            <a:endParaRPr lang="en-US" b="1" i="1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7012" y="1143000"/>
            <a:ext cx="115824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solidFill>
                  <a:schemeClr val="tx2"/>
                </a:solidFill>
              </a:rPr>
              <a:t>Traktatet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teorike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të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periudhës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së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Romantizmit</a:t>
            </a:r>
            <a:r>
              <a:rPr lang="en-US" i="1" dirty="0" smtClean="0">
                <a:solidFill>
                  <a:schemeClr val="tx2"/>
                </a:solidFill>
              </a:rPr>
              <a:t>, </a:t>
            </a:r>
            <a:r>
              <a:rPr lang="en-US" i="1" dirty="0" err="1" smtClean="0">
                <a:solidFill>
                  <a:schemeClr val="tx2"/>
                </a:solidFill>
              </a:rPr>
              <a:t>esencialisht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janë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edhe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më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afër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konceptimeve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humaniste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për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botën</a:t>
            </a:r>
            <a:r>
              <a:rPr lang="en-US" i="1" dirty="0" smtClean="0">
                <a:solidFill>
                  <a:schemeClr val="tx2"/>
                </a:solidFill>
              </a:rPr>
              <a:t>, </a:t>
            </a:r>
            <a:r>
              <a:rPr lang="en-US" i="1" dirty="0" err="1" smtClean="0">
                <a:solidFill>
                  <a:schemeClr val="tx2"/>
                </a:solidFill>
              </a:rPr>
              <a:t>sepse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ato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afirmojnë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individualizmin</a:t>
            </a:r>
            <a:r>
              <a:rPr lang="en-US" i="1" dirty="0" smtClean="0">
                <a:solidFill>
                  <a:schemeClr val="tx2"/>
                </a:solidFill>
              </a:rPr>
              <a:t>, </a:t>
            </a:r>
            <a:r>
              <a:rPr lang="en-US" i="1" dirty="0" err="1" smtClean="0">
                <a:solidFill>
                  <a:schemeClr val="tx2"/>
                </a:solidFill>
              </a:rPr>
              <a:t>aventurën</a:t>
            </a:r>
            <a:r>
              <a:rPr lang="en-US" i="1" dirty="0" smtClean="0">
                <a:solidFill>
                  <a:schemeClr val="tx2"/>
                </a:solidFill>
              </a:rPr>
              <a:t>, </a:t>
            </a:r>
            <a:r>
              <a:rPr lang="en-US" i="1" dirty="0" err="1" smtClean="0">
                <a:solidFill>
                  <a:schemeClr val="tx2"/>
                </a:solidFill>
              </a:rPr>
              <a:t>emocionalitetin</a:t>
            </a:r>
            <a:r>
              <a:rPr lang="en-US" i="1" dirty="0" smtClean="0">
                <a:solidFill>
                  <a:schemeClr val="tx2"/>
                </a:solidFill>
              </a:rPr>
              <a:t>, </a:t>
            </a:r>
            <a:r>
              <a:rPr lang="en-US" i="1" dirty="0" err="1" smtClean="0">
                <a:solidFill>
                  <a:schemeClr val="tx2"/>
                </a:solidFill>
              </a:rPr>
              <a:t>sakrificën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dashurinë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për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natyrën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dhe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rebelizmin</a:t>
            </a:r>
            <a:r>
              <a:rPr lang="en-US" i="1" dirty="0" smtClean="0">
                <a:solidFill>
                  <a:schemeClr val="tx2"/>
                </a:solidFill>
              </a:rPr>
              <a:t>. </a:t>
            </a:r>
            <a:r>
              <a:rPr lang="en-US" i="1" dirty="0" err="1" smtClean="0">
                <a:solidFill>
                  <a:schemeClr val="tx2"/>
                </a:solidFill>
              </a:rPr>
              <a:t>Praktika</a:t>
            </a:r>
            <a:r>
              <a:rPr lang="en-US" i="1" dirty="0" smtClean="0">
                <a:solidFill>
                  <a:schemeClr val="tx2"/>
                </a:solidFill>
              </a:rPr>
              <a:t> e </a:t>
            </a:r>
            <a:r>
              <a:rPr lang="en-US" i="1" dirty="0" err="1" smtClean="0">
                <a:solidFill>
                  <a:schemeClr val="tx2"/>
                </a:solidFill>
              </a:rPr>
              <a:t>letërsisë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romantike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ndërtohet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mbi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synimin</a:t>
            </a:r>
            <a:r>
              <a:rPr lang="en-US" i="1" dirty="0" smtClean="0">
                <a:solidFill>
                  <a:schemeClr val="tx2"/>
                </a:solidFill>
              </a:rPr>
              <a:t> e </a:t>
            </a:r>
            <a:r>
              <a:rPr lang="en-US" i="1" dirty="0" err="1" smtClean="0">
                <a:solidFill>
                  <a:schemeClr val="tx2"/>
                </a:solidFill>
              </a:rPr>
              <a:t>gjallërimit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të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gjuhës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dhe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të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kulturës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popullore</a:t>
            </a:r>
            <a:r>
              <a:rPr lang="en-US" i="1" dirty="0" smtClean="0">
                <a:solidFill>
                  <a:schemeClr val="tx2"/>
                </a:solidFill>
              </a:rPr>
              <a:t>, e </a:t>
            </a:r>
            <a:r>
              <a:rPr lang="en-US" i="1" dirty="0" err="1" smtClean="0">
                <a:solidFill>
                  <a:schemeClr val="tx2"/>
                </a:solidFill>
              </a:rPr>
              <a:t>cila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ishte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në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linjë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të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njëjtë</a:t>
            </a:r>
            <a:r>
              <a:rPr lang="en-US" i="1" dirty="0" smtClean="0">
                <a:solidFill>
                  <a:schemeClr val="tx2"/>
                </a:solidFill>
              </a:rPr>
              <a:t> me </a:t>
            </a:r>
            <a:r>
              <a:rPr lang="en-US" i="1" dirty="0" err="1" smtClean="0">
                <a:solidFill>
                  <a:schemeClr val="tx2"/>
                </a:solidFill>
              </a:rPr>
              <a:t>formimin</a:t>
            </a:r>
            <a:r>
              <a:rPr lang="en-US" i="1" dirty="0" smtClean="0">
                <a:solidFill>
                  <a:schemeClr val="tx2"/>
                </a:solidFill>
              </a:rPr>
              <a:t> e </a:t>
            </a:r>
            <a:r>
              <a:rPr lang="en-US" i="1" dirty="0" err="1" smtClean="0">
                <a:solidFill>
                  <a:schemeClr val="tx2"/>
                </a:solidFill>
              </a:rPr>
              <a:t>identiteteve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kombëtare</a:t>
            </a:r>
            <a:r>
              <a:rPr lang="en-US" i="1" dirty="0" smtClean="0">
                <a:solidFill>
                  <a:schemeClr val="tx2"/>
                </a:solidFill>
              </a:rPr>
              <a:t>. I </a:t>
            </a:r>
            <a:r>
              <a:rPr lang="en-US" i="1" dirty="0" err="1" smtClean="0">
                <a:solidFill>
                  <a:schemeClr val="tx2"/>
                </a:solidFill>
              </a:rPr>
              <a:t>lindur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si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reaksion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ndaj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klasicizmit</a:t>
            </a:r>
            <a:r>
              <a:rPr lang="en-US" i="1" dirty="0" smtClean="0">
                <a:solidFill>
                  <a:schemeClr val="tx2"/>
                </a:solidFill>
              </a:rPr>
              <a:t>, </a:t>
            </a:r>
            <a:r>
              <a:rPr lang="en-US" i="1" dirty="0" err="1" smtClean="0">
                <a:solidFill>
                  <a:schemeClr val="tx2"/>
                </a:solidFill>
              </a:rPr>
              <a:t>romantizmi</a:t>
            </a:r>
            <a:r>
              <a:rPr lang="en-US" i="1" dirty="0" smtClean="0">
                <a:solidFill>
                  <a:schemeClr val="tx2"/>
                </a:solidFill>
              </a:rPr>
              <a:t> e </a:t>
            </a:r>
            <a:r>
              <a:rPr lang="en-US" i="1" dirty="0" err="1" smtClean="0">
                <a:solidFill>
                  <a:schemeClr val="tx2"/>
                </a:solidFill>
              </a:rPr>
              <a:t>afirmoi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anën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emocionale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dhe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iracionale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të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letërsisë</a:t>
            </a:r>
            <a:r>
              <a:rPr lang="en-US" i="1" dirty="0" smtClean="0">
                <a:solidFill>
                  <a:schemeClr val="tx2"/>
                </a:solidFill>
              </a:rPr>
              <a:t>, </a:t>
            </a:r>
            <a:r>
              <a:rPr lang="en-US" i="1" dirty="0" err="1" smtClean="0">
                <a:solidFill>
                  <a:schemeClr val="tx2"/>
                </a:solidFill>
              </a:rPr>
              <a:t>për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të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thyer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klishenë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dhe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sterilitetin</a:t>
            </a:r>
            <a:r>
              <a:rPr lang="en-US" i="1" dirty="0" smtClean="0">
                <a:solidFill>
                  <a:schemeClr val="tx2"/>
                </a:solidFill>
              </a:rPr>
              <a:t> e </a:t>
            </a:r>
            <a:r>
              <a:rPr lang="en-US" i="1" dirty="0" err="1" smtClean="0">
                <a:solidFill>
                  <a:schemeClr val="tx2"/>
                </a:solidFill>
              </a:rPr>
              <a:t>racionalitetit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klasicist</a:t>
            </a:r>
            <a:r>
              <a:rPr lang="en-US" i="1" dirty="0" smtClean="0">
                <a:solidFill>
                  <a:schemeClr val="tx2"/>
                </a:solidFill>
              </a:rPr>
              <a:t>. </a:t>
            </a:r>
            <a:r>
              <a:rPr lang="en-US" i="1" dirty="0" err="1" smtClean="0">
                <a:solidFill>
                  <a:schemeClr val="tx2"/>
                </a:solidFill>
              </a:rPr>
              <a:t>Arti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romantik</a:t>
            </a:r>
            <a:r>
              <a:rPr lang="en-US" i="1" dirty="0" smtClean="0">
                <a:solidFill>
                  <a:schemeClr val="tx2"/>
                </a:solidFill>
              </a:rPr>
              <a:t> e </a:t>
            </a:r>
            <a:r>
              <a:rPr lang="en-US" i="1" dirty="0" err="1" smtClean="0">
                <a:solidFill>
                  <a:schemeClr val="tx2"/>
                </a:solidFill>
              </a:rPr>
              <a:t>afirmoi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artistin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si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subjekt</a:t>
            </a:r>
            <a:r>
              <a:rPr lang="en-US" i="1" dirty="0" smtClean="0">
                <a:solidFill>
                  <a:schemeClr val="tx2"/>
                </a:solidFill>
              </a:rPr>
              <a:t>, e </a:t>
            </a:r>
            <a:r>
              <a:rPr lang="en-US" i="1" dirty="0" err="1" smtClean="0">
                <a:solidFill>
                  <a:schemeClr val="tx2"/>
                </a:solidFill>
              </a:rPr>
              <a:t>bëri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atë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që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të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ndjehej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si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vizionar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dhe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të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ishte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aventurier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në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kërkim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të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mitologjive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të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së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shkuarës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dhe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të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vendeve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ekzotike</a:t>
            </a:r>
            <a:r>
              <a:rPr lang="en-US" i="1" dirty="0" smtClean="0">
                <a:solidFill>
                  <a:schemeClr val="tx2"/>
                </a:solidFill>
              </a:rPr>
              <a:t>. Duke </a:t>
            </a:r>
            <a:r>
              <a:rPr lang="en-US" i="1" dirty="0" err="1" smtClean="0">
                <a:solidFill>
                  <a:schemeClr val="tx2"/>
                </a:solidFill>
              </a:rPr>
              <a:t>qenë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i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konstituuar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mbi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një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dinamizëm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të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lëvizjes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nacionale</a:t>
            </a:r>
            <a:r>
              <a:rPr lang="en-US" i="1" dirty="0" smtClean="0">
                <a:solidFill>
                  <a:schemeClr val="tx2"/>
                </a:solidFill>
              </a:rPr>
              <a:t>, </a:t>
            </a:r>
            <a:r>
              <a:rPr lang="en-US" i="1" dirty="0" err="1" smtClean="0">
                <a:solidFill>
                  <a:schemeClr val="tx2"/>
                </a:solidFill>
              </a:rPr>
              <a:t>romantizmi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më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pak</a:t>
            </a:r>
            <a:r>
              <a:rPr lang="en-US" i="1" dirty="0" smtClean="0">
                <a:solidFill>
                  <a:schemeClr val="tx2"/>
                </a:solidFill>
              </a:rPr>
              <a:t> u </a:t>
            </a:r>
            <a:r>
              <a:rPr lang="en-US" i="1" dirty="0" err="1" smtClean="0">
                <a:solidFill>
                  <a:schemeClr val="tx2"/>
                </a:solidFill>
              </a:rPr>
              <a:t>ndërlidh</a:t>
            </a:r>
            <a:r>
              <a:rPr lang="en-US" i="1" dirty="0" smtClean="0">
                <a:solidFill>
                  <a:schemeClr val="tx2"/>
                </a:solidFill>
              </a:rPr>
              <a:t> me </a:t>
            </a:r>
            <a:r>
              <a:rPr lang="en-US" i="1" dirty="0" err="1" smtClean="0">
                <a:solidFill>
                  <a:schemeClr val="tx2"/>
                </a:solidFill>
              </a:rPr>
              <a:t>të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kaluarën</a:t>
            </a:r>
            <a:r>
              <a:rPr lang="en-US" i="1" dirty="0" smtClean="0">
                <a:solidFill>
                  <a:schemeClr val="tx2"/>
                </a:solidFill>
              </a:rPr>
              <a:t> e </a:t>
            </a:r>
            <a:r>
              <a:rPr lang="en-US" i="1" dirty="0" err="1" smtClean="0">
                <a:solidFill>
                  <a:schemeClr val="tx2"/>
                </a:solidFill>
              </a:rPr>
              <a:t>largët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antike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greke</a:t>
            </a:r>
            <a:r>
              <a:rPr lang="en-US" i="1" dirty="0" smtClean="0">
                <a:solidFill>
                  <a:schemeClr val="tx2"/>
                </a:solidFill>
              </a:rPr>
              <a:t> e </a:t>
            </a:r>
            <a:r>
              <a:rPr lang="en-US" i="1" dirty="0" err="1" smtClean="0">
                <a:solidFill>
                  <a:schemeClr val="tx2"/>
                </a:solidFill>
              </a:rPr>
              <a:t>romake</a:t>
            </a:r>
            <a:r>
              <a:rPr lang="en-US" i="1" dirty="0" smtClean="0">
                <a:solidFill>
                  <a:schemeClr val="tx2"/>
                </a:solidFill>
              </a:rPr>
              <a:t> e </a:t>
            </a:r>
            <a:r>
              <a:rPr lang="en-US" i="1" dirty="0" err="1" smtClean="0">
                <a:solidFill>
                  <a:schemeClr val="tx2"/>
                </a:solidFill>
              </a:rPr>
              <a:t>më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shumë</a:t>
            </a:r>
            <a:r>
              <a:rPr lang="en-US" i="1" dirty="0" smtClean="0">
                <a:solidFill>
                  <a:schemeClr val="tx2"/>
                </a:solidFill>
              </a:rPr>
              <a:t> me </a:t>
            </a:r>
            <a:r>
              <a:rPr lang="en-US" i="1" dirty="0" err="1" smtClean="0">
                <a:solidFill>
                  <a:schemeClr val="tx2"/>
                </a:solidFill>
              </a:rPr>
              <a:t>mitologjitë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mesjetare</a:t>
            </a:r>
            <a:r>
              <a:rPr lang="en-US" i="1" dirty="0" smtClean="0">
                <a:solidFill>
                  <a:schemeClr val="tx2"/>
                </a:solidFill>
              </a:rPr>
              <a:t>. </a:t>
            </a:r>
            <a:endParaRPr lang="en-US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1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85800"/>
            <a:ext cx="860901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err="1" smtClean="0">
                <a:solidFill>
                  <a:schemeClr val="tx2"/>
                </a:solidFill>
              </a:rPr>
              <a:t>Në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rastin</a:t>
            </a:r>
            <a:r>
              <a:rPr lang="en-US" i="1" dirty="0" smtClean="0">
                <a:solidFill>
                  <a:schemeClr val="tx2"/>
                </a:solidFill>
              </a:rPr>
              <a:t> e </a:t>
            </a:r>
            <a:r>
              <a:rPr lang="en-US" i="1" dirty="0" err="1" smtClean="0">
                <a:solidFill>
                  <a:schemeClr val="tx2"/>
                </a:solidFill>
              </a:rPr>
              <a:t>romantizmit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gjerman</a:t>
            </a:r>
            <a:r>
              <a:rPr lang="en-US" i="1" dirty="0" smtClean="0">
                <a:solidFill>
                  <a:schemeClr val="tx2"/>
                </a:solidFill>
              </a:rPr>
              <a:t>, </a:t>
            </a:r>
            <a:r>
              <a:rPr lang="en-US" i="1" dirty="0" err="1" smtClean="0">
                <a:solidFill>
                  <a:schemeClr val="tx2"/>
                </a:solidFill>
              </a:rPr>
              <a:t>një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prirje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drejt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evulimit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të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vlerave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të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kulturës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antike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greke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ishte</a:t>
            </a:r>
            <a:r>
              <a:rPr lang="en-US" i="1" dirty="0" smtClean="0">
                <a:solidFill>
                  <a:schemeClr val="tx2"/>
                </a:solidFill>
              </a:rPr>
              <a:t> evident, </a:t>
            </a:r>
            <a:r>
              <a:rPr lang="en-US" i="1" dirty="0" err="1" smtClean="0">
                <a:solidFill>
                  <a:schemeClr val="tx2"/>
                </a:solidFill>
              </a:rPr>
              <a:t>por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jo</a:t>
            </a:r>
            <a:r>
              <a:rPr lang="en-US" i="1" dirty="0" smtClean="0">
                <a:solidFill>
                  <a:schemeClr val="tx2"/>
                </a:solidFill>
              </a:rPr>
              <a:t> dominant. Duke </a:t>
            </a:r>
            <a:r>
              <a:rPr lang="en-US" i="1" dirty="0" err="1" smtClean="0">
                <a:solidFill>
                  <a:schemeClr val="tx2"/>
                </a:solidFill>
              </a:rPr>
              <a:t>synuar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zbulimin</a:t>
            </a:r>
            <a:r>
              <a:rPr lang="en-US" i="1" dirty="0" smtClean="0">
                <a:solidFill>
                  <a:schemeClr val="tx2"/>
                </a:solidFill>
              </a:rPr>
              <a:t> e </a:t>
            </a:r>
            <a:r>
              <a:rPr lang="en-US" i="1" dirty="0" err="1" smtClean="0">
                <a:solidFill>
                  <a:schemeClr val="tx2"/>
                </a:solidFill>
              </a:rPr>
              <a:t>vendeve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ekzotike</a:t>
            </a:r>
            <a:r>
              <a:rPr lang="en-US" i="1" dirty="0" smtClean="0">
                <a:solidFill>
                  <a:schemeClr val="tx2"/>
                </a:solidFill>
              </a:rPr>
              <a:t>, </a:t>
            </a:r>
            <a:r>
              <a:rPr lang="en-US" i="1" dirty="0" err="1" smtClean="0">
                <a:solidFill>
                  <a:schemeClr val="tx2"/>
                </a:solidFill>
              </a:rPr>
              <a:t>disa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shkrimtarë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romantikë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bënë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edhe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udhëtime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në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Lindje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dhe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atje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gjetën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përmbajtjet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të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reja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të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veprave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të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veta</a:t>
            </a:r>
            <a:r>
              <a:rPr lang="en-US" i="1" dirty="0" smtClean="0">
                <a:solidFill>
                  <a:schemeClr val="tx2"/>
                </a:solidFill>
              </a:rPr>
              <a:t>. </a:t>
            </a:r>
            <a:r>
              <a:rPr lang="en-US" i="1" dirty="0" err="1" smtClean="0">
                <a:solidFill>
                  <a:schemeClr val="tx2"/>
                </a:solidFill>
              </a:rPr>
              <a:t>Në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këtë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kontekst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ata</a:t>
            </a:r>
            <a:r>
              <a:rPr lang="en-US" i="1" dirty="0" smtClean="0">
                <a:solidFill>
                  <a:schemeClr val="tx2"/>
                </a:solidFill>
              </a:rPr>
              <a:t> u </a:t>
            </a:r>
            <a:r>
              <a:rPr lang="en-US" i="1" dirty="0" err="1" smtClean="0">
                <a:solidFill>
                  <a:schemeClr val="tx2"/>
                </a:solidFill>
              </a:rPr>
              <a:t>inkuadruan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në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rrymën</a:t>
            </a:r>
            <a:r>
              <a:rPr lang="en-US" i="1" dirty="0" smtClean="0">
                <a:solidFill>
                  <a:schemeClr val="tx2"/>
                </a:solidFill>
              </a:rPr>
              <a:t> e </a:t>
            </a:r>
            <a:r>
              <a:rPr lang="en-US" i="1" dirty="0" err="1" smtClean="0">
                <a:solidFill>
                  <a:schemeClr val="tx2"/>
                </a:solidFill>
              </a:rPr>
              <a:t>orientalizmit</a:t>
            </a:r>
            <a:r>
              <a:rPr lang="en-US" i="1" dirty="0" smtClean="0">
                <a:solidFill>
                  <a:schemeClr val="tx2"/>
                </a:solidFill>
              </a:rPr>
              <a:t>, </a:t>
            </a:r>
            <a:r>
              <a:rPr lang="en-US" i="1" dirty="0" err="1" smtClean="0">
                <a:solidFill>
                  <a:schemeClr val="tx2"/>
                </a:solidFill>
              </a:rPr>
              <a:t>i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cili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studimin</a:t>
            </a:r>
            <a:r>
              <a:rPr lang="en-US" i="1" dirty="0" smtClean="0">
                <a:solidFill>
                  <a:schemeClr val="tx2"/>
                </a:solidFill>
              </a:rPr>
              <a:t> e </a:t>
            </a:r>
            <a:r>
              <a:rPr lang="en-US" i="1" dirty="0" err="1" smtClean="0">
                <a:solidFill>
                  <a:schemeClr val="tx2"/>
                </a:solidFill>
              </a:rPr>
              <a:t>Lindjes</a:t>
            </a:r>
            <a:r>
              <a:rPr lang="en-US" i="1" dirty="0" smtClean="0">
                <a:solidFill>
                  <a:schemeClr val="tx2"/>
                </a:solidFill>
              </a:rPr>
              <a:t> e </a:t>
            </a:r>
            <a:r>
              <a:rPr lang="en-US" i="1" dirty="0" err="1" smtClean="0">
                <a:solidFill>
                  <a:schemeClr val="tx2"/>
                </a:solidFill>
              </a:rPr>
              <a:t>përdori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për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gjetjen</a:t>
            </a:r>
            <a:r>
              <a:rPr lang="en-US" i="1" dirty="0" smtClean="0">
                <a:solidFill>
                  <a:schemeClr val="tx2"/>
                </a:solidFill>
              </a:rPr>
              <a:t> e </a:t>
            </a:r>
            <a:r>
              <a:rPr lang="en-US" i="1" dirty="0" err="1" smtClean="0">
                <a:solidFill>
                  <a:schemeClr val="tx2"/>
                </a:solidFill>
              </a:rPr>
              <a:t>metodave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më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të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mira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të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kolonizimit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dhe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të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eksploatimit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të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atyre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vendeve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dhe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për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nxitjen</a:t>
            </a:r>
            <a:r>
              <a:rPr lang="en-US" i="1" dirty="0" smtClean="0">
                <a:solidFill>
                  <a:schemeClr val="tx2"/>
                </a:solidFill>
              </a:rPr>
              <a:t> e </a:t>
            </a:r>
            <a:r>
              <a:rPr lang="en-US" i="1" dirty="0" err="1" smtClean="0">
                <a:solidFill>
                  <a:schemeClr val="tx2"/>
                </a:solidFill>
              </a:rPr>
              <a:t>intolerancës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etnike</a:t>
            </a:r>
            <a:r>
              <a:rPr lang="en-US" i="1" dirty="0" smtClean="0">
                <a:solidFill>
                  <a:schemeClr val="tx2"/>
                </a:solidFill>
              </a:rPr>
              <a:t>, </a:t>
            </a:r>
            <a:r>
              <a:rPr lang="en-US" i="1" dirty="0" err="1" smtClean="0">
                <a:solidFill>
                  <a:schemeClr val="tx2"/>
                </a:solidFill>
              </a:rPr>
              <a:t>racore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dhe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fetare</a:t>
            </a:r>
            <a:r>
              <a:rPr lang="en-US" i="1" dirty="0" smtClean="0">
                <a:solidFill>
                  <a:schemeClr val="tx2"/>
                </a:solidFill>
              </a:rPr>
              <a:t>. Duke e </a:t>
            </a:r>
            <a:r>
              <a:rPr lang="en-US" i="1" dirty="0" err="1" smtClean="0">
                <a:solidFill>
                  <a:schemeClr val="tx2"/>
                </a:solidFill>
              </a:rPr>
              <a:t>trajtuar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Orientin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si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të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prapambetur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dhe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popujt</a:t>
            </a:r>
            <a:r>
              <a:rPr lang="en-US" i="1" dirty="0" smtClean="0">
                <a:solidFill>
                  <a:schemeClr val="tx2"/>
                </a:solidFill>
              </a:rPr>
              <a:t> e </a:t>
            </a:r>
            <a:r>
              <a:rPr lang="en-US" i="1" dirty="0" err="1" smtClean="0">
                <a:solidFill>
                  <a:schemeClr val="tx2"/>
                </a:solidFill>
              </a:rPr>
              <a:t>tij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si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të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rënë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nga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vakti</a:t>
            </a:r>
            <a:r>
              <a:rPr lang="en-US" i="1" dirty="0" smtClean="0">
                <a:solidFill>
                  <a:schemeClr val="tx2"/>
                </a:solidFill>
              </a:rPr>
              <a:t> e </a:t>
            </a:r>
            <a:r>
              <a:rPr lang="en-US" i="1" dirty="0" err="1" smtClean="0">
                <a:solidFill>
                  <a:schemeClr val="tx2"/>
                </a:solidFill>
              </a:rPr>
              <a:t>fenë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islame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si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regresive</a:t>
            </a:r>
            <a:r>
              <a:rPr lang="en-US" i="1" dirty="0" smtClean="0">
                <a:solidFill>
                  <a:schemeClr val="tx2"/>
                </a:solidFill>
              </a:rPr>
              <a:t>, </a:t>
            </a:r>
            <a:r>
              <a:rPr lang="en-US" i="1" dirty="0" err="1" smtClean="0">
                <a:solidFill>
                  <a:schemeClr val="tx2"/>
                </a:solidFill>
              </a:rPr>
              <a:t>disa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nga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shkrimtarët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romantikë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krijuan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themelet</a:t>
            </a:r>
            <a:r>
              <a:rPr lang="en-US" i="1" dirty="0" smtClean="0">
                <a:solidFill>
                  <a:schemeClr val="tx2"/>
                </a:solidFill>
              </a:rPr>
              <a:t> e </a:t>
            </a:r>
            <a:r>
              <a:rPr lang="en-US" i="1" dirty="0" err="1" smtClean="0">
                <a:solidFill>
                  <a:schemeClr val="tx2"/>
                </a:solidFill>
              </a:rPr>
              <a:t>racizmit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dhe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të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urrejtjes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fetare</a:t>
            </a:r>
            <a:r>
              <a:rPr lang="en-US" i="1" dirty="0" smtClean="0">
                <a:solidFill>
                  <a:schemeClr val="tx2"/>
                </a:solidFill>
              </a:rPr>
              <a:t>, </a:t>
            </a:r>
            <a:r>
              <a:rPr lang="en-US" i="1" dirty="0" err="1" smtClean="0">
                <a:solidFill>
                  <a:schemeClr val="tx2"/>
                </a:solidFill>
              </a:rPr>
              <a:t>që</a:t>
            </a:r>
            <a:r>
              <a:rPr lang="en-US" i="1" dirty="0" smtClean="0">
                <a:solidFill>
                  <a:schemeClr val="tx2"/>
                </a:solidFill>
              </a:rPr>
              <a:t> do </a:t>
            </a:r>
            <a:r>
              <a:rPr lang="en-US" i="1" dirty="0" err="1" smtClean="0">
                <a:solidFill>
                  <a:schemeClr val="tx2"/>
                </a:solidFill>
              </a:rPr>
              <a:t>të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aktivizohej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edhe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si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një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projekt</a:t>
            </a:r>
            <a:r>
              <a:rPr lang="en-US" i="1" dirty="0" smtClean="0">
                <a:solidFill>
                  <a:schemeClr val="tx2"/>
                </a:solidFill>
              </a:rPr>
              <a:t> global </a:t>
            </a:r>
            <a:r>
              <a:rPr lang="en-US" i="1" dirty="0" err="1" smtClean="0">
                <a:solidFill>
                  <a:schemeClr val="tx2"/>
                </a:solidFill>
              </a:rPr>
              <a:t>politik</a:t>
            </a:r>
            <a:r>
              <a:rPr lang="en-US" i="1" dirty="0" smtClean="0">
                <a:solidFill>
                  <a:schemeClr val="tx2"/>
                </a:solidFill>
              </a:rPr>
              <a:t> e </a:t>
            </a:r>
            <a:r>
              <a:rPr lang="en-US" i="1" dirty="0" err="1" smtClean="0">
                <a:solidFill>
                  <a:schemeClr val="tx2"/>
                </a:solidFill>
              </a:rPr>
              <a:t>qytetërimor</a:t>
            </a:r>
            <a:r>
              <a:rPr lang="en-US" i="1" dirty="0" smtClean="0">
                <a:solidFill>
                  <a:schemeClr val="tx2"/>
                </a:solidFill>
              </a:rPr>
              <a:t>. </a:t>
            </a:r>
            <a:endParaRPr lang="en-US" i="1" dirty="0">
              <a:solidFill>
                <a:schemeClr val="tx2"/>
              </a:solidFill>
            </a:endParaRPr>
          </a:p>
        </p:txBody>
      </p:sp>
      <p:sp>
        <p:nvSpPr>
          <p:cNvPr id="1026" name="AutoShape 2" descr="Imazh i ngjashë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 descr="download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3812" y="685800"/>
            <a:ext cx="3275013" cy="4953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447212" y="5638800"/>
            <a:ext cx="2438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chemeClr val="tx2"/>
                </a:solidFill>
              </a:rPr>
              <a:t>Dante Alighieri</a:t>
            </a:r>
            <a:br>
              <a:rPr lang="en-US" sz="2000" i="1" dirty="0" smtClean="0">
                <a:solidFill>
                  <a:schemeClr val="tx2"/>
                </a:solidFill>
              </a:rPr>
            </a:br>
            <a:r>
              <a:rPr lang="en-US" sz="2000" i="1" dirty="0" smtClean="0">
                <a:solidFill>
                  <a:schemeClr val="tx2"/>
                </a:solidFill>
              </a:rPr>
              <a:t>(</a:t>
            </a:r>
            <a:r>
              <a:rPr lang="en-US" sz="2000" i="1" dirty="0" err="1" smtClean="0">
                <a:solidFill>
                  <a:schemeClr val="tx2"/>
                </a:solidFill>
              </a:rPr>
              <a:t>Paolo&amp;Franceska</a:t>
            </a:r>
            <a:endParaRPr lang="en-US" sz="2000" i="1" dirty="0" smtClean="0">
              <a:solidFill>
                <a:schemeClr val="tx2"/>
              </a:solidFill>
            </a:endParaRPr>
          </a:p>
          <a:p>
            <a:pPr algn="ctr"/>
            <a:r>
              <a:rPr lang="en-US" sz="2000" i="1" dirty="0" smtClean="0">
                <a:solidFill>
                  <a:schemeClr val="tx2"/>
                </a:solidFill>
              </a:rPr>
              <a:t>    </a:t>
            </a:r>
            <a:r>
              <a:rPr lang="en-US" sz="2000" i="1" dirty="0" err="1" smtClean="0">
                <a:solidFill>
                  <a:schemeClr val="tx2"/>
                </a:solidFill>
              </a:rPr>
              <a:t>Romantiket</a:t>
            </a:r>
            <a:r>
              <a:rPr lang="en-US" sz="2000" i="1" dirty="0" smtClean="0">
                <a:solidFill>
                  <a:schemeClr val="tx2"/>
                </a:solidFill>
              </a:rPr>
              <a:t> e Dante </a:t>
            </a:r>
            <a:r>
              <a:rPr lang="en-US" sz="2000" i="1" dirty="0" err="1" smtClean="0">
                <a:solidFill>
                  <a:schemeClr val="tx2"/>
                </a:solidFill>
              </a:rPr>
              <a:t>Alighierit</a:t>
            </a:r>
            <a:endParaRPr lang="en-US" sz="2000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1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2212" y="457200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solidFill>
                  <a:schemeClr val="tx2"/>
                </a:solidFill>
              </a:rPr>
              <a:t>Romantiket</a:t>
            </a:r>
            <a:r>
              <a:rPr lang="en-US" sz="3200" b="1" i="1" dirty="0" smtClean="0">
                <a:solidFill>
                  <a:schemeClr val="tx2"/>
                </a:solidFill>
              </a:rPr>
              <a:t> </a:t>
            </a:r>
            <a:r>
              <a:rPr lang="en-US" sz="3200" b="1" i="1" dirty="0" err="1" smtClean="0">
                <a:solidFill>
                  <a:schemeClr val="tx2"/>
                </a:solidFill>
              </a:rPr>
              <a:t>Shqipetare</a:t>
            </a:r>
            <a:endParaRPr lang="en-US" sz="3200" b="1" i="1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8012" y="121920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7012" y="1066800"/>
            <a:ext cx="11734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solidFill>
                  <a:schemeClr val="tx2"/>
                </a:solidFill>
              </a:rPr>
              <a:t>Shumë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janë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shkrimtarët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romantikë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shqiptar</a:t>
            </a:r>
            <a:r>
              <a:rPr lang="en-US" i="1" dirty="0" smtClean="0">
                <a:solidFill>
                  <a:schemeClr val="tx2"/>
                </a:solidFill>
              </a:rPr>
              <a:t>, </a:t>
            </a:r>
            <a:r>
              <a:rPr lang="en-US" i="1" dirty="0" err="1" smtClean="0">
                <a:solidFill>
                  <a:schemeClr val="tx2"/>
                </a:solidFill>
              </a:rPr>
              <a:t>ndër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këta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ata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më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të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mëdhenj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janë</a:t>
            </a:r>
            <a:r>
              <a:rPr lang="en-US" i="1" dirty="0" smtClean="0">
                <a:solidFill>
                  <a:schemeClr val="tx2"/>
                </a:solidFill>
              </a:rPr>
              <a:t>: </a:t>
            </a:r>
            <a:r>
              <a:rPr lang="en-US" i="1" dirty="0" err="1" smtClean="0">
                <a:solidFill>
                  <a:schemeClr val="tx2"/>
                </a:solidFill>
              </a:rPr>
              <a:t>Jeronim</a:t>
            </a:r>
            <a:r>
              <a:rPr lang="en-US" i="1" dirty="0" smtClean="0">
                <a:solidFill>
                  <a:schemeClr val="tx2"/>
                </a:solidFill>
              </a:rPr>
              <a:t> de </a:t>
            </a:r>
            <a:r>
              <a:rPr lang="en-US" i="1" dirty="0" err="1" smtClean="0">
                <a:solidFill>
                  <a:schemeClr val="tx2"/>
                </a:solidFill>
              </a:rPr>
              <a:t>Rada</a:t>
            </a:r>
            <a:r>
              <a:rPr lang="en-US" i="1" dirty="0" smtClean="0">
                <a:solidFill>
                  <a:schemeClr val="tx2"/>
                </a:solidFill>
              </a:rPr>
              <a:t>, </a:t>
            </a:r>
            <a:r>
              <a:rPr lang="en-US" i="1" dirty="0" err="1" smtClean="0">
                <a:solidFill>
                  <a:schemeClr val="tx2"/>
                </a:solidFill>
              </a:rPr>
              <a:t>Zef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Skiroi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dhe</a:t>
            </a:r>
            <a:r>
              <a:rPr lang="en-US" i="1" dirty="0" smtClean="0">
                <a:solidFill>
                  <a:schemeClr val="tx2"/>
                </a:solidFill>
              </a:rPr>
              <a:t> </a:t>
            </a:r>
            <a:r>
              <a:rPr lang="en-US" i="1" dirty="0" err="1" smtClean="0">
                <a:solidFill>
                  <a:schemeClr val="tx2"/>
                </a:solidFill>
              </a:rPr>
              <a:t>Naim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Frasheri</a:t>
            </a:r>
            <a:r>
              <a:rPr lang="en-US" i="1" dirty="0" smtClean="0">
                <a:solidFill>
                  <a:schemeClr val="tx2"/>
                </a:solidFill>
              </a:rPr>
              <a:t>.</a:t>
            </a:r>
            <a:r>
              <a:rPr lang="en-US" i="1" dirty="0" smtClean="0"/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Këta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përfaqësojnë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tipin</a:t>
            </a:r>
            <a:r>
              <a:rPr lang="en-US" i="1" dirty="0" smtClean="0">
                <a:solidFill>
                  <a:schemeClr val="tx2"/>
                </a:solidFill>
              </a:rPr>
              <a:t> e </a:t>
            </a:r>
            <a:r>
              <a:rPr lang="en-US" i="1" dirty="0" err="1" smtClean="0">
                <a:solidFill>
                  <a:schemeClr val="tx2"/>
                </a:solidFill>
              </a:rPr>
              <a:t>autorit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romantik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shqiptar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që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në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letërsi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trajton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njësoj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temat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personale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kombëtare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dhe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universale.Me</a:t>
            </a:r>
            <a:r>
              <a:rPr lang="en-US" i="1" dirty="0" smtClean="0">
                <a:solidFill>
                  <a:schemeClr val="tx2"/>
                </a:solidFill>
              </a:rPr>
              <a:t> pas </a:t>
            </a:r>
            <a:r>
              <a:rPr lang="en-US" i="1" dirty="0" err="1" smtClean="0">
                <a:solidFill>
                  <a:schemeClr val="tx2"/>
                </a:solidFill>
              </a:rPr>
              <a:t>vijojne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romantiket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si</a:t>
            </a:r>
            <a:r>
              <a:rPr lang="en-US" i="1" dirty="0" smtClean="0">
                <a:solidFill>
                  <a:schemeClr val="tx2"/>
                </a:solidFill>
              </a:rPr>
              <a:t>;</a:t>
            </a:r>
            <a:r>
              <a:rPr lang="en-US" i="1" dirty="0" smtClean="0">
                <a:hlinkClick r:id="rId3" tooltip="Anton Santori"/>
              </a:rPr>
              <a:t> </a:t>
            </a:r>
            <a:r>
              <a:rPr lang="en-US" i="1" dirty="0" smtClean="0">
                <a:solidFill>
                  <a:schemeClr val="tx2"/>
                </a:solidFill>
              </a:rPr>
              <a:t>Anton </a:t>
            </a:r>
            <a:r>
              <a:rPr lang="en-US" i="1" dirty="0" err="1" smtClean="0">
                <a:solidFill>
                  <a:schemeClr val="tx2"/>
                </a:solidFill>
              </a:rPr>
              <a:t>Santori,Pashko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Vasa,kostandin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Kristoforidhi,Sami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Frasheri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etj</a:t>
            </a:r>
            <a:r>
              <a:rPr lang="en-US" i="1" dirty="0" smtClean="0">
                <a:solidFill>
                  <a:schemeClr val="tx2"/>
                </a:solidFill>
              </a:rPr>
              <a:t>.</a:t>
            </a:r>
            <a:br>
              <a:rPr lang="en-US" i="1" dirty="0" smtClean="0">
                <a:solidFill>
                  <a:schemeClr val="tx2"/>
                </a:solidFill>
              </a:rPr>
            </a:b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Romantizmi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krijoi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bazat</a:t>
            </a:r>
            <a:r>
              <a:rPr lang="en-US" i="1" dirty="0" smtClean="0">
                <a:solidFill>
                  <a:schemeClr val="tx2"/>
                </a:solidFill>
              </a:rPr>
              <a:t> e </a:t>
            </a:r>
            <a:r>
              <a:rPr lang="en-US" i="1" dirty="0" err="1" smtClean="0">
                <a:solidFill>
                  <a:schemeClr val="tx2"/>
                </a:solidFill>
              </a:rPr>
              <a:t>letërsisë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shqipe</a:t>
            </a:r>
            <a:r>
              <a:rPr lang="en-US" i="1" dirty="0" smtClean="0">
                <a:solidFill>
                  <a:schemeClr val="tx2"/>
                </a:solidFill>
              </a:rPr>
              <a:t> duke </a:t>
            </a:r>
            <a:r>
              <a:rPr lang="en-US" i="1" dirty="0" err="1" smtClean="0">
                <a:solidFill>
                  <a:schemeClr val="tx2"/>
                </a:solidFill>
              </a:rPr>
              <a:t>theksuar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karakteristikat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vendëse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dhe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vlerat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universale</a:t>
            </a:r>
            <a:r>
              <a:rPr lang="en-US" i="1" dirty="0" smtClean="0">
                <a:solidFill>
                  <a:schemeClr val="tx2"/>
                </a:solidFill>
              </a:rPr>
              <a:t>. </a:t>
            </a:r>
            <a:r>
              <a:rPr lang="en-US" i="1" dirty="0" err="1" smtClean="0">
                <a:solidFill>
                  <a:schemeClr val="tx2"/>
                </a:solidFill>
              </a:rPr>
              <a:t>Kjo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shkollë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që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shtrihet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gjatë</a:t>
            </a:r>
            <a:r>
              <a:rPr lang="en-US" i="1" dirty="0" smtClean="0">
                <a:solidFill>
                  <a:schemeClr val="tx2"/>
                </a:solidFill>
              </a:rPr>
              <a:t> </a:t>
            </a:r>
            <a:r>
              <a:rPr lang="en-US" i="1" dirty="0" err="1" smtClean="0">
                <a:solidFill>
                  <a:schemeClr val="tx2"/>
                </a:solidFill>
              </a:rPr>
              <a:t>shekullit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te</a:t>
            </a:r>
            <a:r>
              <a:rPr lang="en-US" i="1" dirty="0" smtClean="0">
                <a:solidFill>
                  <a:schemeClr val="tx2"/>
                </a:solidFill>
              </a:rPr>
              <a:t> XIX </a:t>
            </a:r>
            <a:r>
              <a:rPr lang="en-US" i="1" dirty="0" err="1" smtClean="0">
                <a:solidFill>
                  <a:schemeClr val="tx2"/>
                </a:solidFill>
              </a:rPr>
              <a:t>nxorri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dy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autorë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të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mëdhenj</a:t>
            </a:r>
            <a:r>
              <a:rPr lang="en-US" i="1" dirty="0" smtClean="0">
                <a:solidFill>
                  <a:schemeClr val="tx2"/>
                </a:solidFill>
              </a:rPr>
              <a:t> De </a:t>
            </a:r>
            <a:r>
              <a:rPr lang="en-US" i="1" dirty="0" err="1" smtClean="0">
                <a:solidFill>
                  <a:schemeClr val="tx2"/>
                </a:solidFill>
              </a:rPr>
              <a:t>Radën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dhe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Naim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Frashërin</a:t>
            </a:r>
            <a:r>
              <a:rPr lang="en-US" i="1" dirty="0" smtClean="0">
                <a:solidFill>
                  <a:schemeClr val="tx2"/>
                </a:solidFill>
              </a:rPr>
              <a:t>, </a:t>
            </a:r>
            <a:r>
              <a:rPr lang="en-US" i="1" dirty="0" err="1" smtClean="0">
                <a:solidFill>
                  <a:schemeClr val="tx2"/>
                </a:solidFill>
              </a:rPr>
              <a:t>si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dhe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kryeveprat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letërare</a:t>
            </a:r>
            <a:r>
              <a:rPr lang="en-US" i="1" dirty="0" smtClean="0">
                <a:solidFill>
                  <a:schemeClr val="tx2"/>
                </a:solidFill>
              </a:rPr>
              <a:t>: </a:t>
            </a:r>
            <a:r>
              <a:rPr lang="en-US" i="1" dirty="0" err="1" smtClean="0">
                <a:solidFill>
                  <a:schemeClr val="tx2"/>
                </a:solidFill>
              </a:rPr>
              <a:t>Kenget</a:t>
            </a:r>
            <a:r>
              <a:rPr lang="en-US" i="1" dirty="0" smtClean="0">
                <a:solidFill>
                  <a:schemeClr val="tx2"/>
                </a:solidFill>
              </a:rPr>
              <a:t> e </a:t>
            </a:r>
            <a:r>
              <a:rPr lang="en-US" i="1" dirty="0" err="1" smtClean="0">
                <a:solidFill>
                  <a:schemeClr val="tx2"/>
                </a:solidFill>
              </a:rPr>
              <a:t>Milosaos,Skenderbeu</a:t>
            </a:r>
            <a:r>
              <a:rPr lang="en-US" i="1" dirty="0" smtClean="0">
                <a:solidFill>
                  <a:schemeClr val="tx2"/>
                </a:solidFill>
              </a:rPr>
              <a:t> I </a:t>
            </a:r>
            <a:r>
              <a:rPr lang="en-US" i="1" dirty="0" err="1" smtClean="0">
                <a:solidFill>
                  <a:schemeClr val="tx2"/>
                </a:solidFill>
              </a:rPr>
              <a:t>pafan</a:t>
            </a:r>
            <a:r>
              <a:rPr lang="en-US" i="1" dirty="0" smtClean="0">
                <a:solidFill>
                  <a:schemeClr val="tx2"/>
                </a:solidFill>
              </a:rPr>
              <a:t>, </a:t>
            </a:r>
            <a:r>
              <a:rPr lang="en-US" i="1" dirty="0" err="1" smtClean="0">
                <a:solidFill>
                  <a:schemeClr val="tx2"/>
                </a:solidFill>
              </a:rPr>
              <a:t>Bageti</a:t>
            </a:r>
            <a:r>
              <a:rPr lang="en-US" i="1" dirty="0" smtClean="0">
                <a:solidFill>
                  <a:schemeClr val="tx2"/>
                </a:solidFill>
              </a:rPr>
              <a:t> e </a:t>
            </a:r>
            <a:r>
              <a:rPr lang="en-US" i="1" dirty="0" err="1" smtClean="0">
                <a:solidFill>
                  <a:schemeClr val="tx2"/>
                </a:solidFill>
              </a:rPr>
              <a:t>Bujqesi</a:t>
            </a:r>
            <a:r>
              <a:rPr lang="en-US" i="1" dirty="0" smtClean="0">
                <a:solidFill>
                  <a:schemeClr val="tx2"/>
                </a:solidFill>
              </a:rPr>
              <a:t>, </a:t>
            </a:r>
            <a:r>
              <a:rPr lang="en-US" i="1" dirty="0" err="1" smtClean="0">
                <a:solidFill>
                  <a:schemeClr val="tx2"/>
                </a:solidFill>
              </a:rPr>
              <a:t>Lulet</a:t>
            </a:r>
            <a:r>
              <a:rPr lang="en-US" i="1" dirty="0" smtClean="0">
                <a:solidFill>
                  <a:schemeClr val="tx2"/>
                </a:solidFill>
              </a:rPr>
              <a:t> e </a:t>
            </a:r>
            <a:r>
              <a:rPr lang="en-US" i="1" dirty="0" err="1" smtClean="0">
                <a:solidFill>
                  <a:schemeClr val="tx2"/>
                </a:solidFill>
              </a:rPr>
              <a:t>Veres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dhe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Historia</a:t>
            </a:r>
            <a:r>
              <a:rPr lang="en-US" i="1" dirty="0" smtClean="0">
                <a:solidFill>
                  <a:schemeClr val="tx2"/>
                </a:solidFill>
              </a:rPr>
              <a:t> e </a:t>
            </a:r>
            <a:r>
              <a:rPr lang="en-US" i="1" dirty="0" err="1" smtClean="0">
                <a:solidFill>
                  <a:schemeClr val="tx2"/>
                </a:solidFill>
              </a:rPr>
              <a:t>Skenderbeut</a:t>
            </a:r>
            <a:r>
              <a:rPr lang="en-US" i="1" dirty="0" smtClean="0">
                <a:solidFill>
                  <a:schemeClr val="tx2"/>
                </a:solidFill>
              </a:rPr>
              <a:t>.</a:t>
            </a:r>
            <a:endParaRPr lang="en-US" i="1" dirty="0">
              <a:solidFill>
                <a:schemeClr val="tx2"/>
              </a:solidFill>
            </a:endParaRPr>
          </a:p>
        </p:txBody>
      </p:sp>
      <p:pic>
        <p:nvPicPr>
          <p:cNvPr id="5" name="Picture 4" descr="DERAD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812" y="4953000"/>
            <a:ext cx="1752600" cy="190500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2284412" y="5638800"/>
            <a:ext cx="457200" cy="381000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665412" y="5257800"/>
            <a:ext cx="137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solidFill>
                  <a:schemeClr val="tx2"/>
                </a:solidFill>
              </a:rPr>
              <a:t>Jeronim</a:t>
            </a:r>
            <a:r>
              <a:rPr lang="en-US" i="1" dirty="0" smtClean="0">
                <a:solidFill>
                  <a:schemeClr val="tx2"/>
                </a:solidFill>
              </a:rPr>
              <a:t> de </a:t>
            </a:r>
            <a:r>
              <a:rPr lang="en-US" i="1" dirty="0" err="1" smtClean="0">
                <a:solidFill>
                  <a:schemeClr val="tx2"/>
                </a:solidFill>
              </a:rPr>
              <a:t>Rada</a:t>
            </a:r>
            <a:endParaRPr lang="en-US" i="1" dirty="0">
              <a:solidFill>
                <a:schemeClr val="tx2"/>
              </a:solidFill>
            </a:endParaRPr>
          </a:p>
        </p:txBody>
      </p:sp>
      <p:pic>
        <p:nvPicPr>
          <p:cNvPr id="8" name="Picture 7" descr="download (2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8012" y="4952999"/>
            <a:ext cx="1676399" cy="1905001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6094412" y="5638800"/>
            <a:ext cx="533400" cy="381000"/>
          </a:xfrm>
          <a:prstGeom prst="rightArrow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551612" y="5410200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solidFill>
                  <a:schemeClr val="tx2"/>
                </a:solidFill>
              </a:rPr>
              <a:t>Naim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Frasheri</a:t>
            </a:r>
            <a:endParaRPr lang="en-US" i="1" dirty="0">
              <a:solidFill>
                <a:schemeClr val="tx2"/>
              </a:solidFill>
            </a:endParaRPr>
          </a:p>
        </p:txBody>
      </p:sp>
      <p:pic>
        <p:nvPicPr>
          <p:cNvPr id="11" name="Picture 10" descr="200px-ZefSkiroi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4212" y="4953000"/>
            <a:ext cx="1600200" cy="1905000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9904412" y="5715000"/>
            <a:ext cx="533400" cy="381000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437812" y="5486400"/>
            <a:ext cx="121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solidFill>
                  <a:schemeClr val="tx2"/>
                </a:solidFill>
              </a:rPr>
              <a:t>Zef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Skiroi</a:t>
            </a:r>
            <a:endParaRPr lang="en-US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5012" y="30480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err="1" smtClean="0">
                <a:solidFill>
                  <a:schemeClr val="tx2"/>
                </a:solidFill>
              </a:rPr>
              <a:t>Iluminizmi</a:t>
            </a:r>
            <a:endParaRPr lang="en-US" b="1" i="1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7012" y="856357"/>
            <a:ext cx="115824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solidFill>
                  <a:schemeClr val="tx2"/>
                </a:solidFill>
              </a:rPr>
              <a:t>Iluminizmi</a:t>
            </a:r>
            <a:r>
              <a:rPr lang="en-US" i="1" dirty="0" smtClean="0">
                <a:solidFill>
                  <a:schemeClr val="tx2"/>
                </a:solidFill>
              </a:rPr>
              <a:t> ka </a:t>
            </a:r>
            <a:r>
              <a:rPr lang="en-US" i="1" dirty="0" err="1" smtClean="0">
                <a:solidFill>
                  <a:schemeClr val="tx2"/>
                </a:solidFill>
              </a:rPr>
              <a:t>qenë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një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lëvizje</a:t>
            </a:r>
            <a:r>
              <a:rPr lang="en-US" i="1" dirty="0" smtClean="0">
                <a:solidFill>
                  <a:schemeClr val="tx2"/>
                </a:solidFill>
              </a:rPr>
              <a:t> e </a:t>
            </a:r>
            <a:r>
              <a:rPr lang="en-US" i="1" dirty="0" err="1" smtClean="0">
                <a:solidFill>
                  <a:schemeClr val="tx2"/>
                </a:solidFill>
              </a:rPr>
              <a:t>borgjezisë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evropiane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në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periudhën</a:t>
            </a:r>
            <a:r>
              <a:rPr lang="en-US" i="1" dirty="0" smtClean="0">
                <a:solidFill>
                  <a:schemeClr val="tx2"/>
                </a:solidFill>
              </a:rPr>
              <a:t> e </a:t>
            </a:r>
            <a:r>
              <a:rPr lang="en-US" i="1" dirty="0" err="1" smtClean="0">
                <a:solidFill>
                  <a:schemeClr val="tx2"/>
                </a:solidFill>
              </a:rPr>
              <a:t>përgatitjes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dhe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të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kryerjes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së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revolucioneve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të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shek</a:t>
            </a:r>
            <a:r>
              <a:rPr lang="en-US" i="1" dirty="0" smtClean="0">
                <a:solidFill>
                  <a:schemeClr val="tx2"/>
                </a:solidFill>
              </a:rPr>
              <a:t>. XVIII-XIX. Ai </a:t>
            </a:r>
            <a:r>
              <a:rPr lang="en-US" i="1" dirty="0" err="1" smtClean="0">
                <a:solidFill>
                  <a:schemeClr val="tx2"/>
                </a:solidFill>
              </a:rPr>
              <a:t>drejtohej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kundër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rendit</a:t>
            </a:r>
            <a:r>
              <a:rPr lang="en-US" i="1" dirty="0" smtClean="0">
                <a:solidFill>
                  <a:schemeClr val="tx2"/>
                </a:solidFill>
              </a:rPr>
              <a:t> feudal </a:t>
            </a:r>
            <a:r>
              <a:rPr lang="en-US" i="1" dirty="0" err="1" smtClean="0">
                <a:solidFill>
                  <a:schemeClr val="tx2"/>
                </a:solidFill>
              </a:rPr>
              <a:t>dhe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kulturës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së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tij</a:t>
            </a:r>
            <a:r>
              <a:rPr lang="en-US" i="1" dirty="0" smtClean="0">
                <a:solidFill>
                  <a:schemeClr val="tx2"/>
                </a:solidFill>
              </a:rPr>
              <a:t>, </a:t>
            </a:r>
            <a:r>
              <a:rPr lang="en-US" i="1" dirty="0" err="1" smtClean="0">
                <a:solidFill>
                  <a:schemeClr val="tx2"/>
                </a:solidFill>
              </a:rPr>
              <a:t>kundër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obskurantizmit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mesjetar</a:t>
            </a:r>
            <a:r>
              <a:rPr lang="en-US" i="1" dirty="0" smtClean="0">
                <a:solidFill>
                  <a:schemeClr val="tx2"/>
                </a:solidFill>
              </a:rPr>
              <a:t> e </a:t>
            </a:r>
            <a:r>
              <a:rPr lang="en-US" i="1" dirty="0" err="1" smtClean="0">
                <a:solidFill>
                  <a:schemeClr val="tx2"/>
                </a:solidFill>
              </a:rPr>
              <a:t>të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gjitha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formave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të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ideologjisë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së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prapambetur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dhe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përpiqej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për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përhapjen</a:t>
            </a:r>
            <a:r>
              <a:rPr lang="en-US" i="1" dirty="0" smtClean="0">
                <a:solidFill>
                  <a:schemeClr val="tx2"/>
                </a:solidFill>
              </a:rPr>
              <a:t> e </a:t>
            </a:r>
            <a:r>
              <a:rPr lang="en-US" i="1" dirty="0" err="1" smtClean="0">
                <a:solidFill>
                  <a:schemeClr val="tx2"/>
                </a:solidFill>
              </a:rPr>
              <a:t>arsimit</a:t>
            </a:r>
            <a:r>
              <a:rPr lang="en-US" i="1" dirty="0" smtClean="0">
                <a:solidFill>
                  <a:schemeClr val="tx2"/>
                </a:solidFill>
              </a:rPr>
              <a:t> e </a:t>
            </a:r>
            <a:r>
              <a:rPr lang="en-US" i="1" dirty="0" err="1" smtClean="0">
                <a:solidFill>
                  <a:schemeClr val="tx2"/>
                </a:solidFill>
              </a:rPr>
              <a:t>të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diturisë</a:t>
            </a:r>
            <a:r>
              <a:rPr lang="en-US" i="1" dirty="0" smtClean="0">
                <a:solidFill>
                  <a:schemeClr val="tx2"/>
                </a:solidFill>
              </a:rPr>
              <a:t>. </a:t>
            </a:r>
            <a:r>
              <a:rPr lang="en-US" i="1" dirty="0" err="1" smtClean="0">
                <a:solidFill>
                  <a:schemeClr val="tx2"/>
                </a:solidFill>
              </a:rPr>
              <a:t>Jehona</a:t>
            </a:r>
            <a:r>
              <a:rPr lang="en-US" i="1" dirty="0" smtClean="0">
                <a:solidFill>
                  <a:schemeClr val="tx2"/>
                </a:solidFill>
              </a:rPr>
              <a:t> e </a:t>
            </a:r>
            <a:r>
              <a:rPr lang="en-US" i="1" dirty="0" err="1" smtClean="0">
                <a:solidFill>
                  <a:schemeClr val="tx2"/>
                </a:solidFill>
              </a:rPr>
              <a:t>këtij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iluminizmi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të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vendeve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evropiane</a:t>
            </a:r>
            <a:r>
              <a:rPr lang="en-US" i="1" dirty="0" smtClean="0">
                <a:solidFill>
                  <a:schemeClr val="tx2"/>
                </a:solidFill>
              </a:rPr>
              <a:t>, </a:t>
            </a:r>
            <a:r>
              <a:rPr lang="en-US" i="1" dirty="0" err="1" smtClean="0">
                <a:solidFill>
                  <a:schemeClr val="tx2"/>
                </a:solidFill>
              </a:rPr>
              <a:t>ashtu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si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ajo</a:t>
            </a:r>
            <a:r>
              <a:rPr lang="en-US" i="1" dirty="0" smtClean="0">
                <a:solidFill>
                  <a:schemeClr val="tx2"/>
                </a:solidFill>
              </a:rPr>
              <a:t> e </a:t>
            </a:r>
            <a:r>
              <a:rPr lang="en-US" i="1" dirty="0" err="1" smtClean="0">
                <a:solidFill>
                  <a:schemeClr val="tx2"/>
                </a:solidFill>
              </a:rPr>
              <a:t>ideve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të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mëdha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të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Revolucionit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francez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të</a:t>
            </a:r>
            <a:r>
              <a:rPr lang="en-US" i="1" dirty="0" smtClean="0">
                <a:solidFill>
                  <a:schemeClr val="tx2"/>
                </a:solidFill>
              </a:rPr>
              <a:t> 1789-s </a:t>
            </a:r>
            <a:r>
              <a:rPr lang="en-US" i="1" dirty="0" err="1" smtClean="0">
                <a:solidFill>
                  <a:schemeClr val="tx2"/>
                </a:solidFill>
              </a:rPr>
              <a:t>dhe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të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revolucioneve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të</a:t>
            </a:r>
            <a:r>
              <a:rPr lang="en-US" i="1" dirty="0" smtClean="0">
                <a:solidFill>
                  <a:schemeClr val="tx2"/>
                </a:solidFill>
              </a:rPr>
              <a:t> 1848-s </a:t>
            </a:r>
            <a:r>
              <a:rPr lang="en-US" i="1" dirty="0" err="1" smtClean="0">
                <a:solidFill>
                  <a:schemeClr val="tx2"/>
                </a:solidFill>
              </a:rPr>
              <a:t>që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tronditën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Evropën</a:t>
            </a:r>
            <a:r>
              <a:rPr lang="en-US" i="1" dirty="0" smtClean="0">
                <a:solidFill>
                  <a:schemeClr val="tx2"/>
                </a:solidFill>
              </a:rPr>
              <a:t>, u </a:t>
            </a:r>
            <a:r>
              <a:rPr lang="en-US" i="1" dirty="0" err="1" smtClean="0">
                <a:solidFill>
                  <a:schemeClr val="tx2"/>
                </a:solidFill>
              </a:rPr>
              <a:t>ndie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edhe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në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Shqipërinë</a:t>
            </a:r>
            <a:r>
              <a:rPr lang="en-US" i="1" dirty="0" smtClean="0">
                <a:solidFill>
                  <a:schemeClr val="tx2"/>
                </a:solidFill>
              </a:rPr>
              <a:t> e </a:t>
            </a:r>
            <a:r>
              <a:rPr lang="en-US" i="1" dirty="0" err="1" smtClean="0">
                <a:solidFill>
                  <a:schemeClr val="tx2"/>
                </a:solidFill>
              </a:rPr>
              <a:t>atëhershme</a:t>
            </a:r>
            <a:r>
              <a:rPr lang="en-US" i="1" dirty="0" smtClean="0">
                <a:solidFill>
                  <a:schemeClr val="tx2"/>
                </a:solidFill>
              </a:rPr>
              <a:t>, u </a:t>
            </a:r>
            <a:r>
              <a:rPr lang="en-US" i="1" dirty="0" err="1" smtClean="0">
                <a:solidFill>
                  <a:schemeClr val="tx2"/>
                </a:solidFill>
              </a:rPr>
              <a:t>pasqyrua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në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ideologjinë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dhe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në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programin</a:t>
            </a:r>
            <a:r>
              <a:rPr lang="en-US" i="1" dirty="0" smtClean="0">
                <a:solidFill>
                  <a:schemeClr val="tx2"/>
                </a:solidFill>
              </a:rPr>
              <a:t> e </a:t>
            </a:r>
            <a:r>
              <a:rPr lang="en-US" i="1" dirty="0" err="1" smtClean="0">
                <a:solidFill>
                  <a:schemeClr val="tx2"/>
                </a:solidFill>
              </a:rPr>
              <a:t>Rilindjes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Shqiptare</a:t>
            </a:r>
            <a:r>
              <a:rPr lang="en-US" i="1" dirty="0" smtClean="0">
                <a:solidFill>
                  <a:schemeClr val="tx2"/>
                </a:solidFill>
              </a:rPr>
              <a:t>. </a:t>
            </a:r>
            <a:r>
              <a:rPr lang="en-US" i="1" dirty="0" err="1" smtClean="0">
                <a:solidFill>
                  <a:schemeClr val="tx2"/>
                </a:solidFill>
              </a:rPr>
              <a:t>Shumë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nga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udhëheqësit</a:t>
            </a:r>
            <a:r>
              <a:rPr lang="en-US" i="1" dirty="0" smtClean="0">
                <a:solidFill>
                  <a:schemeClr val="tx2"/>
                </a:solidFill>
              </a:rPr>
              <a:t> e </a:t>
            </a:r>
            <a:r>
              <a:rPr lang="en-US" i="1" dirty="0" err="1" smtClean="0">
                <a:solidFill>
                  <a:schemeClr val="tx2"/>
                </a:solidFill>
              </a:rPr>
              <a:t>Lëvizjes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Kombëtare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Shqiptare</a:t>
            </a:r>
            <a:r>
              <a:rPr lang="en-US" i="1" dirty="0" smtClean="0">
                <a:solidFill>
                  <a:schemeClr val="tx2"/>
                </a:solidFill>
              </a:rPr>
              <a:t> (</a:t>
            </a:r>
            <a:r>
              <a:rPr lang="en-US" i="1" dirty="0" err="1" smtClean="0">
                <a:solidFill>
                  <a:schemeClr val="tx2"/>
                </a:solidFill>
              </a:rPr>
              <a:t>në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mënyrë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të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veçantë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ideologët</a:t>
            </a:r>
            <a:r>
              <a:rPr lang="en-US" i="1" dirty="0" smtClean="0">
                <a:solidFill>
                  <a:schemeClr val="tx2"/>
                </a:solidFill>
              </a:rPr>
              <a:t> e </a:t>
            </a:r>
            <a:r>
              <a:rPr lang="en-US" i="1" dirty="0" err="1" smtClean="0">
                <a:solidFill>
                  <a:schemeClr val="tx2"/>
                </a:solidFill>
              </a:rPr>
              <a:t>Rilindjes</a:t>
            </a:r>
            <a:r>
              <a:rPr lang="en-US" i="1" dirty="0" smtClean="0">
                <a:solidFill>
                  <a:schemeClr val="tx2"/>
                </a:solidFill>
              </a:rPr>
              <a:t>) </a:t>
            </a:r>
            <a:r>
              <a:rPr lang="en-US" i="1" dirty="0" err="1" smtClean="0">
                <a:solidFill>
                  <a:schemeClr val="tx2"/>
                </a:solidFill>
              </a:rPr>
              <a:t>ishin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frymëzuar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nga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këto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ide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përparimtare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të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revolucioneve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evropiane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dhe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patën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nxjerrë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mësime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prej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tyre</a:t>
            </a:r>
            <a:r>
              <a:rPr lang="en-US" i="1" dirty="0" smtClean="0">
                <a:solidFill>
                  <a:schemeClr val="tx2"/>
                </a:solidFill>
              </a:rPr>
              <a:t>. </a:t>
            </a:r>
            <a:r>
              <a:rPr lang="en-US" i="1" dirty="0" err="1" smtClean="0">
                <a:solidFill>
                  <a:schemeClr val="tx2"/>
                </a:solidFill>
              </a:rPr>
              <a:t>Të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panumërt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ishin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gjithashtu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shqiptarët</a:t>
            </a:r>
            <a:r>
              <a:rPr lang="en-US" i="1" dirty="0" smtClean="0">
                <a:solidFill>
                  <a:schemeClr val="tx2"/>
                </a:solidFill>
              </a:rPr>
              <a:t>, </a:t>
            </a:r>
            <a:r>
              <a:rPr lang="en-US" i="1" dirty="0" err="1" smtClean="0">
                <a:solidFill>
                  <a:schemeClr val="tx2"/>
                </a:solidFill>
              </a:rPr>
              <a:t>madje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edhe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disa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nga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rilindësit</a:t>
            </a:r>
            <a:r>
              <a:rPr lang="en-US" i="1" dirty="0" smtClean="0">
                <a:solidFill>
                  <a:schemeClr val="tx2"/>
                </a:solidFill>
              </a:rPr>
              <a:t> e </a:t>
            </a:r>
            <a:r>
              <a:rPr lang="en-US" i="1" dirty="0" err="1" smtClean="0">
                <a:solidFill>
                  <a:schemeClr val="tx2"/>
                </a:solidFill>
              </a:rPr>
              <a:t>njohur</a:t>
            </a:r>
            <a:r>
              <a:rPr lang="en-US" i="1" dirty="0" smtClean="0">
                <a:solidFill>
                  <a:schemeClr val="tx2"/>
                </a:solidFill>
              </a:rPr>
              <a:t>, </a:t>
            </a:r>
            <a:r>
              <a:rPr lang="en-US" i="1" dirty="0" err="1" smtClean="0">
                <a:solidFill>
                  <a:schemeClr val="tx2"/>
                </a:solidFill>
              </a:rPr>
              <a:t>që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kishin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marrë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pjesë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në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revolucionet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kombëtare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të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shteteve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fqinje</a:t>
            </a:r>
            <a:r>
              <a:rPr lang="en-US" i="1" dirty="0" smtClean="0">
                <a:solidFill>
                  <a:schemeClr val="tx2"/>
                </a:solidFill>
              </a:rPr>
              <a:t>, </a:t>
            </a:r>
            <a:r>
              <a:rPr lang="en-US" i="1" dirty="0" err="1" smtClean="0">
                <a:solidFill>
                  <a:schemeClr val="tx2"/>
                </a:solidFill>
              </a:rPr>
              <a:t>në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ato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grek</a:t>
            </a:r>
            <a:r>
              <a:rPr lang="en-US" i="1" dirty="0" smtClean="0">
                <a:solidFill>
                  <a:schemeClr val="tx2"/>
                </a:solidFill>
              </a:rPr>
              <a:t>, </a:t>
            </a:r>
            <a:r>
              <a:rPr lang="en-US" i="1" dirty="0" err="1" smtClean="0">
                <a:solidFill>
                  <a:schemeClr val="tx2"/>
                </a:solidFill>
              </a:rPr>
              <a:t>rumun</a:t>
            </a:r>
            <a:r>
              <a:rPr lang="en-US" i="1" dirty="0" smtClean="0">
                <a:solidFill>
                  <a:schemeClr val="tx2"/>
                </a:solidFill>
              </a:rPr>
              <a:t> e </a:t>
            </a:r>
            <a:r>
              <a:rPr lang="en-US" i="1" dirty="0" err="1" smtClean="0">
                <a:solidFill>
                  <a:schemeClr val="tx2"/>
                </a:solidFill>
              </a:rPr>
              <a:t>serb</a:t>
            </a:r>
            <a:r>
              <a:rPr lang="en-US" i="1" dirty="0" smtClean="0">
                <a:solidFill>
                  <a:schemeClr val="tx2"/>
                </a:solidFill>
              </a:rPr>
              <a:t>, </a:t>
            </a:r>
            <a:r>
              <a:rPr lang="en-US" i="1" dirty="0" err="1" smtClean="0">
                <a:solidFill>
                  <a:schemeClr val="tx2"/>
                </a:solidFill>
              </a:rPr>
              <a:t>si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edhe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në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revolucionet</a:t>
            </a:r>
            <a:r>
              <a:rPr lang="en-US" i="1" dirty="0" smtClean="0">
                <a:solidFill>
                  <a:schemeClr val="tx2"/>
                </a:solidFill>
              </a:rPr>
              <a:t> e </a:t>
            </a:r>
            <a:r>
              <a:rPr lang="en-US" i="1" dirty="0" err="1" smtClean="0">
                <a:solidFill>
                  <a:schemeClr val="tx2"/>
                </a:solidFill>
              </a:rPr>
              <a:t>vendeve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të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Evropës</a:t>
            </a:r>
            <a:r>
              <a:rPr lang="en-US" i="1" dirty="0" smtClean="0">
                <a:solidFill>
                  <a:schemeClr val="tx2"/>
                </a:solidFill>
              </a:rPr>
              <a:t>. </a:t>
            </a:r>
            <a:r>
              <a:rPr lang="en-US" i="1" dirty="0" err="1" smtClean="0">
                <a:solidFill>
                  <a:schemeClr val="tx2"/>
                </a:solidFill>
              </a:rPr>
              <a:t>Këta</a:t>
            </a:r>
            <a:r>
              <a:rPr lang="en-US" i="1" dirty="0" smtClean="0">
                <a:solidFill>
                  <a:schemeClr val="tx2"/>
                </a:solidFill>
              </a:rPr>
              <a:t> u </a:t>
            </a:r>
            <a:r>
              <a:rPr lang="en-US" i="1" dirty="0" err="1" smtClean="0">
                <a:solidFill>
                  <a:schemeClr val="tx2"/>
                </a:solidFill>
              </a:rPr>
              <a:t>bënë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të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ndërgjegjshëm</a:t>
            </a:r>
            <a:r>
              <a:rPr lang="en-US" i="1" dirty="0" smtClean="0">
                <a:solidFill>
                  <a:schemeClr val="tx2"/>
                </a:solidFill>
              </a:rPr>
              <a:t> se </a:t>
            </a:r>
            <a:r>
              <a:rPr lang="en-US" i="1" dirty="0" err="1" smtClean="0">
                <a:solidFill>
                  <a:schemeClr val="tx2"/>
                </a:solidFill>
              </a:rPr>
              <a:t>idetë</a:t>
            </a:r>
            <a:r>
              <a:rPr lang="en-US" i="1" dirty="0" smtClean="0">
                <a:solidFill>
                  <a:schemeClr val="tx2"/>
                </a:solidFill>
              </a:rPr>
              <a:t> e </a:t>
            </a:r>
            <a:r>
              <a:rPr lang="en-US" i="1" dirty="0" err="1" smtClean="0">
                <a:solidFill>
                  <a:schemeClr val="tx2"/>
                </a:solidFill>
              </a:rPr>
              <a:t>këtyre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revolucioneve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duhej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të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përhapeshin</a:t>
            </a:r>
            <a:r>
              <a:rPr lang="en-US" i="1" dirty="0" smtClean="0">
                <a:solidFill>
                  <a:schemeClr val="tx2"/>
                </a:solidFill>
              </a:rPr>
              <a:t> e </a:t>
            </a:r>
            <a:r>
              <a:rPr lang="en-US" i="1" dirty="0" err="1" smtClean="0">
                <a:solidFill>
                  <a:schemeClr val="tx2"/>
                </a:solidFill>
              </a:rPr>
              <a:t>të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përqafoheshin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edhe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nga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shqiptarët</a:t>
            </a:r>
            <a:r>
              <a:rPr lang="en-US" i="1" dirty="0" smtClean="0">
                <a:solidFill>
                  <a:schemeClr val="tx2"/>
                </a:solidFill>
              </a:rPr>
              <a:t>.</a:t>
            </a:r>
            <a:endParaRPr lang="en-US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6212" y="304800"/>
            <a:ext cx="922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solidFill>
                  <a:schemeClr val="tx2"/>
                </a:solidFill>
              </a:rPr>
              <a:t>Ndikimi</a:t>
            </a:r>
            <a:r>
              <a:rPr lang="en-US" sz="3200" b="1" i="1" dirty="0" smtClean="0">
                <a:solidFill>
                  <a:schemeClr val="tx2"/>
                </a:solidFill>
              </a:rPr>
              <a:t> I </a:t>
            </a:r>
            <a:r>
              <a:rPr lang="en-US" sz="3200" b="1" i="1" dirty="0" err="1" smtClean="0">
                <a:solidFill>
                  <a:schemeClr val="tx2"/>
                </a:solidFill>
              </a:rPr>
              <a:t>rilindjes</a:t>
            </a:r>
            <a:r>
              <a:rPr lang="en-US" sz="3200" b="1" i="1" dirty="0" smtClean="0">
                <a:solidFill>
                  <a:schemeClr val="tx2"/>
                </a:solidFill>
              </a:rPr>
              <a:t> ne </a:t>
            </a:r>
            <a:r>
              <a:rPr lang="en-US" sz="3200" b="1" i="1" dirty="0" err="1" smtClean="0">
                <a:solidFill>
                  <a:schemeClr val="tx2"/>
                </a:solidFill>
              </a:rPr>
              <a:t>periudhen</a:t>
            </a:r>
            <a:r>
              <a:rPr lang="en-US" sz="3200" b="1" i="1" dirty="0" smtClean="0">
                <a:solidFill>
                  <a:schemeClr val="tx2"/>
                </a:solidFill>
              </a:rPr>
              <a:t> e </a:t>
            </a:r>
            <a:r>
              <a:rPr lang="en-US" sz="3200" b="1" i="1" dirty="0" err="1" smtClean="0">
                <a:solidFill>
                  <a:schemeClr val="tx2"/>
                </a:solidFill>
              </a:rPr>
              <a:t>iluminizmit</a:t>
            </a:r>
            <a:endParaRPr lang="en-US" sz="3200" b="1" i="1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9412" y="914400"/>
            <a:ext cx="115824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solidFill>
                  <a:schemeClr val="tx2"/>
                </a:solidFill>
              </a:rPr>
              <a:t>Rilindja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shënoi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një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hapje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ndaj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kulturës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përparimtare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botërore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nga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më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të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mëdhatë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që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kishte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njohur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kultura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shqiptare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deri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atëherë</a:t>
            </a:r>
            <a:r>
              <a:rPr lang="en-US" i="1" dirty="0" smtClean="0">
                <a:solidFill>
                  <a:schemeClr val="tx2"/>
                </a:solidFill>
              </a:rPr>
              <a:t>. </a:t>
            </a:r>
            <a:r>
              <a:rPr lang="en-US" i="1" dirty="0" err="1" smtClean="0">
                <a:solidFill>
                  <a:schemeClr val="tx2"/>
                </a:solidFill>
              </a:rPr>
              <a:t>Ishte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koha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kur</a:t>
            </a:r>
            <a:r>
              <a:rPr lang="en-US" i="1" dirty="0" smtClean="0">
                <a:solidFill>
                  <a:schemeClr val="tx2"/>
                </a:solidFill>
              </a:rPr>
              <a:t> kombi </a:t>
            </a:r>
            <a:r>
              <a:rPr lang="en-US" i="1" dirty="0" err="1" smtClean="0">
                <a:solidFill>
                  <a:schemeClr val="tx2"/>
                </a:solidFill>
              </a:rPr>
              <a:t>shqiptar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vendosi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lidhje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më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të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dendura</a:t>
            </a:r>
            <a:r>
              <a:rPr lang="en-US" i="1" dirty="0" smtClean="0">
                <a:solidFill>
                  <a:schemeClr val="tx2"/>
                </a:solidFill>
              </a:rPr>
              <a:t> me </a:t>
            </a:r>
            <a:r>
              <a:rPr lang="en-US" i="1" dirty="0" err="1" smtClean="0">
                <a:solidFill>
                  <a:schemeClr val="tx2"/>
                </a:solidFill>
              </a:rPr>
              <a:t>idetë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dhe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kulturën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përparimtare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të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popujve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të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tjerë</a:t>
            </a:r>
            <a:r>
              <a:rPr lang="en-US" i="1" dirty="0" smtClean="0">
                <a:solidFill>
                  <a:schemeClr val="tx2"/>
                </a:solidFill>
              </a:rPr>
              <a:t>, </a:t>
            </a:r>
            <a:r>
              <a:rPr lang="en-US" i="1" dirty="0" err="1" smtClean="0">
                <a:solidFill>
                  <a:schemeClr val="tx2"/>
                </a:solidFill>
              </a:rPr>
              <a:t>përfitoi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nga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thesari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i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kulturës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së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Perëndimit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dhe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sidomos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nga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Rilindja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Evropiane</a:t>
            </a:r>
            <a:r>
              <a:rPr lang="en-US" i="1" dirty="0" smtClean="0">
                <a:solidFill>
                  <a:schemeClr val="tx2"/>
                </a:solidFill>
              </a:rPr>
              <a:t>, </a:t>
            </a:r>
            <a:r>
              <a:rPr lang="en-US" i="1" dirty="0" err="1" smtClean="0">
                <a:solidFill>
                  <a:schemeClr val="tx2"/>
                </a:solidFill>
              </a:rPr>
              <a:t>nga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iluminizmi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i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saj</a:t>
            </a:r>
            <a:r>
              <a:rPr lang="en-US" i="1" dirty="0" smtClean="0">
                <a:solidFill>
                  <a:schemeClr val="tx2"/>
                </a:solidFill>
              </a:rPr>
              <a:t>. </a:t>
            </a:r>
            <a:r>
              <a:rPr lang="en-US" i="1" dirty="0" err="1" smtClean="0">
                <a:solidFill>
                  <a:schemeClr val="tx2"/>
                </a:solidFill>
              </a:rPr>
              <a:t>Pikërisht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nën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ndikimin</a:t>
            </a:r>
            <a:r>
              <a:rPr lang="en-US" i="1" dirty="0" smtClean="0">
                <a:solidFill>
                  <a:schemeClr val="tx2"/>
                </a:solidFill>
              </a:rPr>
              <a:t> e </a:t>
            </a:r>
            <a:r>
              <a:rPr lang="en-US" i="1" dirty="0" err="1" smtClean="0">
                <a:solidFill>
                  <a:schemeClr val="tx2"/>
                </a:solidFill>
              </a:rPr>
              <a:t>këtyre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faktorëve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të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rinj</a:t>
            </a:r>
            <a:r>
              <a:rPr lang="en-US" i="1" dirty="0" smtClean="0">
                <a:solidFill>
                  <a:schemeClr val="tx2"/>
                </a:solidFill>
              </a:rPr>
              <a:t> u </a:t>
            </a:r>
            <a:r>
              <a:rPr lang="en-US" i="1" dirty="0" err="1" smtClean="0">
                <a:solidFill>
                  <a:schemeClr val="tx2"/>
                </a:solidFill>
              </a:rPr>
              <a:t>formuan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mendimtarët</a:t>
            </a:r>
            <a:r>
              <a:rPr lang="en-US" i="1" dirty="0" smtClean="0">
                <a:solidFill>
                  <a:schemeClr val="tx2"/>
                </a:solidFill>
              </a:rPr>
              <a:t>, </a:t>
            </a:r>
            <a:r>
              <a:rPr lang="en-US" i="1" dirty="0" err="1" smtClean="0">
                <a:solidFill>
                  <a:schemeClr val="tx2"/>
                </a:solidFill>
              </a:rPr>
              <a:t>ideologët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dhe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iluministët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shqiptarë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të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epokës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së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Rilindjes</a:t>
            </a:r>
            <a:r>
              <a:rPr lang="en-US" i="1" dirty="0" smtClean="0">
                <a:solidFill>
                  <a:schemeClr val="tx2"/>
                </a:solidFill>
              </a:rPr>
              <a:t>. </a:t>
            </a:r>
            <a:r>
              <a:rPr lang="en-US" i="1" dirty="0" err="1" smtClean="0">
                <a:solidFill>
                  <a:schemeClr val="tx2"/>
                </a:solidFill>
              </a:rPr>
              <a:t>Përhapja</a:t>
            </a:r>
            <a:r>
              <a:rPr lang="en-US" i="1" dirty="0" smtClean="0">
                <a:solidFill>
                  <a:schemeClr val="tx2"/>
                </a:solidFill>
              </a:rPr>
              <a:t> e </a:t>
            </a:r>
            <a:r>
              <a:rPr lang="en-US" i="1" dirty="0" err="1" smtClean="0">
                <a:solidFill>
                  <a:schemeClr val="tx2"/>
                </a:solidFill>
              </a:rPr>
              <a:t>dijeve</a:t>
            </a:r>
            <a:r>
              <a:rPr lang="en-US" i="1" dirty="0" smtClean="0">
                <a:solidFill>
                  <a:schemeClr val="tx2"/>
                </a:solidFill>
              </a:rPr>
              <a:t>, e </a:t>
            </a:r>
            <a:r>
              <a:rPr lang="en-US" i="1" dirty="0" err="1" smtClean="0">
                <a:solidFill>
                  <a:schemeClr val="tx2"/>
                </a:solidFill>
              </a:rPr>
              <a:t>arsimit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dhe</a:t>
            </a:r>
            <a:r>
              <a:rPr lang="en-US" i="1" dirty="0" smtClean="0">
                <a:solidFill>
                  <a:schemeClr val="tx2"/>
                </a:solidFill>
              </a:rPr>
              <a:t> e </a:t>
            </a:r>
            <a:r>
              <a:rPr lang="en-US" i="1" dirty="0" err="1" smtClean="0">
                <a:solidFill>
                  <a:schemeClr val="tx2"/>
                </a:solidFill>
              </a:rPr>
              <a:t>kulturës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kombëtare</a:t>
            </a:r>
            <a:r>
              <a:rPr lang="en-US" i="1" dirty="0" smtClean="0">
                <a:solidFill>
                  <a:schemeClr val="tx2"/>
                </a:solidFill>
              </a:rPr>
              <a:t>, </a:t>
            </a:r>
            <a:r>
              <a:rPr lang="en-US" i="1" dirty="0" err="1" smtClean="0">
                <a:solidFill>
                  <a:schemeClr val="tx2"/>
                </a:solidFill>
              </a:rPr>
              <a:t>që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përbënte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një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nga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drejtimet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kryesore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të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Rilindjes</a:t>
            </a:r>
            <a:r>
              <a:rPr lang="en-US" i="1" dirty="0" smtClean="0">
                <a:solidFill>
                  <a:schemeClr val="tx2"/>
                </a:solidFill>
              </a:rPr>
              <a:t> e </a:t>
            </a:r>
            <a:r>
              <a:rPr lang="en-US" i="1" dirty="0" err="1" smtClean="0">
                <a:solidFill>
                  <a:schemeClr val="tx2"/>
                </a:solidFill>
              </a:rPr>
              <a:t>të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iluminizmit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shqiptar</a:t>
            </a:r>
            <a:r>
              <a:rPr lang="en-US" i="1" dirty="0" smtClean="0">
                <a:solidFill>
                  <a:schemeClr val="tx2"/>
                </a:solidFill>
              </a:rPr>
              <a:t>, </a:t>
            </a:r>
            <a:r>
              <a:rPr lang="en-US" i="1" dirty="0" err="1" smtClean="0">
                <a:solidFill>
                  <a:schemeClr val="tx2"/>
                </a:solidFill>
              </a:rPr>
              <a:t>vlerësohej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nga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mendimtarët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rilindës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si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një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nevojë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që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shtronte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zhvillimi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ekonomik</a:t>
            </a:r>
            <a:r>
              <a:rPr lang="en-US" i="1" dirty="0" smtClean="0">
                <a:solidFill>
                  <a:schemeClr val="tx2"/>
                </a:solidFill>
              </a:rPr>
              <a:t>, </a:t>
            </a:r>
            <a:r>
              <a:rPr lang="en-US" i="1" dirty="0" err="1" smtClean="0">
                <a:solidFill>
                  <a:schemeClr val="tx2"/>
                </a:solidFill>
              </a:rPr>
              <a:t>shoqëror</a:t>
            </a:r>
            <a:r>
              <a:rPr lang="en-US" i="1" dirty="0" smtClean="0">
                <a:solidFill>
                  <a:schemeClr val="tx2"/>
                </a:solidFill>
              </a:rPr>
              <a:t> e </a:t>
            </a:r>
            <a:r>
              <a:rPr lang="en-US" i="1" dirty="0" err="1" smtClean="0">
                <a:solidFill>
                  <a:schemeClr val="tx2"/>
                </a:solidFill>
              </a:rPr>
              <a:t>kulturor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i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vendit</a:t>
            </a:r>
            <a:r>
              <a:rPr lang="en-US" i="1" dirty="0" smtClean="0">
                <a:solidFill>
                  <a:schemeClr val="tx2"/>
                </a:solidFill>
              </a:rPr>
              <a:t>, </a:t>
            </a:r>
            <a:r>
              <a:rPr lang="en-US" i="1" dirty="0" err="1" smtClean="0">
                <a:solidFill>
                  <a:schemeClr val="tx2"/>
                </a:solidFill>
              </a:rPr>
              <a:t>si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një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kusht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i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domosdoshëm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i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përparimit</a:t>
            </a:r>
            <a:r>
              <a:rPr lang="en-US" i="1" dirty="0" smtClean="0">
                <a:solidFill>
                  <a:schemeClr val="tx2"/>
                </a:solidFill>
              </a:rPr>
              <a:t> material e </a:t>
            </a:r>
            <a:r>
              <a:rPr lang="en-US" i="1" dirty="0" err="1" smtClean="0">
                <a:solidFill>
                  <a:schemeClr val="tx2"/>
                </a:solidFill>
              </a:rPr>
              <a:t>shpirtëror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të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kombit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shqiptar</a:t>
            </a:r>
            <a:r>
              <a:rPr lang="en-US" i="1" dirty="0" smtClean="0">
                <a:solidFill>
                  <a:schemeClr val="tx2"/>
                </a:solidFill>
              </a:rPr>
              <a:t>. </a:t>
            </a:r>
            <a:r>
              <a:rPr lang="en-US" i="1" dirty="0" err="1" smtClean="0">
                <a:solidFill>
                  <a:schemeClr val="tx2"/>
                </a:solidFill>
              </a:rPr>
              <a:t>Rilindësit</a:t>
            </a:r>
            <a:r>
              <a:rPr lang="en-US" i="1" dirty="0" smtClean="0">
                <a:solidFill>
                  <a:schemeClr val="tx2"/>
                </a:solidFill>
              </a:rPr>
              <a:t> e </a:t>
            </a:r>
            <a:r>
              <a:rPr lang="en-US" i="1" dirty="0" err="1" smtClean="0">
                <a:solidFill>
                  <a:schemeClr val="tx2"/>
                </a:solidFill>
              </a:rPr>
              <a:t>kuptuan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këtë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nevojë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historike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dhe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iluminizmi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i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tyre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i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shërbente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plotësimijt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të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kësaj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kërkese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të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shoqërisë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shqiptare</a:t>
            </a:r>
            <a:r>
              <a:rPr lang="en-US" i="1" dirty="0" smtClean="0">
                <a:solidFill>
                  <a:schemeClr val="tx2"/>
                </a:solidFill>
              </a:rPr>
              <a:t>. </a:t>
            </a:r>
            <a:endParaRPr lang="en-US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5412" y="152400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q"/>
            </a:pPr>
            <a:r>
              <a:rPr lang="en-US" sz="3200" i="1" dirty="0" err="1" smtClean="0">
                <a:solidFill>
                  <a:schemeClr val="tx2"/>
                </a:solidFill>
              </a:rPr>
              <a:t>Perfaqesuesit</a:t>
            </a:r>
            <a:r>
              <a:rPr lang="en-US" sz="3200" i="1" dirty="0" smtClean="0">
                <a:solidFill>
                  <a:schemeClr val="tx2"/>
                </a:solidFill>
              </a:rPr>
              <a:t> </a:t>
            </a:r>
            <a:r>
              <a:rPr lang="en-US" sz="3200" i="1" dirty="0" err="1" smtClean="0">
                <a:solidFill>
                  <a:schemeClr val="tx2"/>
                </a:solidFill>
              </a:rPr>
              <a:t>iluministe</a:t>
            </a:r>
            <a:endParaRPr lang="en-US" sz="3200" i="1" dirty="0">
              <a:solidFill>
                <a:schemeClr val="tx2"/>
              </a:solidFill>
            </a:endParaRPr>
          </a:p>
        </p:txBody>
      </p:sp>
      <p:pic>
        <p:nvPicPr>
          <p:cNvPr id="4" name="Picture 3" descr="download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3612" y="3733800"/>
            <a:ext cx="2143125" cy="2362200"/>
          </a:xfrm>
          <a:prstGeom prst="rect">
            <a:avLst/>
          </a:prstGeom>
        </p:spPr>
      </p:pic>
      <p:pic>
        <p:nvPicPr>
          <p:cNvPr id="6" name="Picture 5" descr="download (4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5412" y="914400"/>
            <a:ext cx="1990725" cy="2133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360612" y="3124200"/>
            <a:ext cx="25122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 </a:t>
            </a:r>
            <a:r>
              <a:rPr lang="en-US" sz="2000" i="1" dirty="0" smtClean="0">
                <a:solidFill>
                  <a:schemeClr val="tx2"/>
                </a:solidFill>
                <a:hlinkClick r:id="rId5" tooltip="David Rittenhouse (nuk është shkruar akoma)"/>
              </a:rPr>
              <a:t>David Rittenhouse</a:t>
            </a:r>
            <a:endParaRPr lang="en-US" sz="2000" i="1" dirty="0"/>
          </a:p>
        </p:txBody>
      </p:sp>
      <p:pic>
        <p:nvPicPr>
          <p:cNvPr id="9" name="Picture 8" descr="download (5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5212" y="914400"/>
            <a:ext cx="2143125" cy="214312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027612" y="3048000"/>
            <a:ext cx="18261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 smtClean="0">
                <a:solidFill>
                  <a:schemeClr val="tx2"/>
                </a:solidFill>
                <a:hlinkClick r:id="rId7" tooltip="John Adams"/>
              </a:rPr>
              <a:t>John Adams</a:t>
            </a:r>
            <a:r>
              <a:rPr lang="en-US" i="1" dirty="0" smtClean="0">
                <a:solidFill>
                  <a:schemeClr val="tx2"/>
                </a:solidFill>
              </a:rPr>
              <a:t> </a:t>
            </a:r>
            <a:endParaRPr lang="en-US" i="1" dirty="0"/>
          </a:p>
        </p:txBody>
      </p:sp>
      <p:pic>
        <p:nvPicPr>
          <p:cNvPr id="11" name="Picture 10" descr="download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61212" y="914400"/>
            <a:ext cx="2143125" cy="214312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008812" y="3048000"/>
            <a:ext cx="23230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 smtClean="0">
                <a:solidFill>
                  <a:schemeClr val="tx2"/>
                </a:solidFill>
                <a:hlinkClick r:id="rId9" tooltip="Thomas Jefferson"/>
              </a:rPr>
              <a:t>Thomas Jefferson</a:t>
            </a:r>
            <a:endParaRPr lang="en-US" sz="2000" i="1" dirty="0"/>
          </a:p>
        </p:txBody>
      </p:sp>
      <p:pic>
        <p:nvPicPr>
          <p:cNvPr id="13" name="Picture 12" descr="download (1)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99612" y="914400"/>
            <a:ext cx="1933575" cy="21336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9447212" y="2971800"/>
            <a:ext cx="2278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 </a:t>
            </a:r>
            <a:r>
              <a:rPr lang="en-US" sz="2000" i="1" dirty="0" smtClean="0">
                <a:solidFill>
                  <a:schemeClr val="tx2"/>
                </a:solidFill>
                <a:hlinkClick r:id="rId11" tooltip="James Madison"/>
              </a:rPr>
              <a:t>James Madison</a:t>
            </a:r>
            <a:r>
              <a:rPr lang="en-US" sz="2000" i="1" dirty="0" smtClean="0">
                <a:solidFill>
                  <a:schemeClr val="tx2"/>
                </a:solidFill>
              </a:rPr>
              <a:t> </a:t>
            </a:r>
            <a:endParaRPr lang="en-US" i="1" dirty="0"/>
          </a:p>
        </p:txBody>
      </p:sp>
      <p:pic>
        <p:nvPicPr>
          <p:cNvPr id="15" name="Picture 14" descr="220px-Michiel_Jansz_van_Mierevelt_-_Hugo_Grotius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3212" y="3733800"/>
            <a:ext cx="2133600" cy="23622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79412" y="6096000"/>
            <a:ext cx="18598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u="sng" dirty="0" smtClean="0">
                <a:solidFill>
                  <a:schemeClr val="tx2"/>
                </a:solidFill>
                <a:hlinkClick r:id="rId13" tooltip="Hugo Grotius"/>
              </a:rPr>
              <a:t>Hugo Grotius</a:t>
            </a:r>
            <a:r>
              <a:rPr lang="en-US" sz="2000" i="1" u="sng" dirty="0" smtClean="0">
                <a:solidFill>
                  <a:schemeClr val="tx2"/>
                </a:solidFill>
              </a:rPr>
              <a:t> </a:t>
            </a:r>
            <a:endParaRPr lang="en-US" sz="2000" i="1" dirty="0"/>
          </a:p>
        </p:txBody>
      </p:sp>
      <p:pic>
        <p:nvPicPr>
          <p:cNvPr id="17" name="Picture 16" descr="weishaupt-adam-image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65412" y="3733800"/>
            <a:ext cx="2057400" cy="23622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513012" y="6096000"/>
            <a:ext cx="23487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u="sng" dirty="0" smtClean="0">
                <a:solidFill>
                  <a:schemeClr val="tx2"/>
                </a:solidFill>
                <a:hlinkClick r:id="rId15" tooltip="Adam Weishaupt"/>
              </a:rPr>
              <a:t>Adam </a:t>
            </a:r>
            <a:r>
              <a:rPr lang="en-US" sz="2000" i="1" u="sng" dirty="0" err="1" smtClean="0">
                <a:solidFill>
                  <a:schemeClr val="tx2"/>
                </a:solidFill>
                <a:hlinkClick r:id="rId15" tooltip="Adam Weishaupt"/>
              </a:rPr>
              <a:t>Weishaupt</a:t>
            </a:r>
            <a:endParaRPr lang="en-US" sz="2000" i="1" dirty="0"/>
          </a:p>
        </p:txBody>
      </p:sp>
      <p:pic>
        <p:nvPicPr>
          <p:cNvPr id="19" name="Picture 18" descr="220px-Bendixen_-_Carl_Friedrich_Gauß,_1828.jp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875212" y="3733800"/>
            <a:ext cx="2209800" cy="23622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799012" y="6096000"/>
            <a:ext cx="24593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i="1" dirty="0" smtClean="0">
                <a:solidFill>
                  <a:schemeClr val="tx2"/>
                </a:solidFill>
                <a:hlinkClick r:id="rId17" tooltip="Carl Friedrich Gauss"/>
              </a:rPr>
              <a:t>Carl Friedrich Gauss</a:t>
            </a:r>
            <a:r>
              <a:rPr lang="en-US" sz="1800" i="1" dirty="0" smtClean="0">
                <a:solidFill>
                  <a:schemeClr val="tx2"/>
                </a:solidFill>
              </a:rPr>
              <a:t> </a:t>
            </a:r>
            <a:endParaRPr lang="en-US" sz="1800" i="1" dirty="0"/>
          </a:p>
        </p:txBody>
      </p:sp>
      <p:pic>
        <p:nvPicPr>
          <p:cNvPr id="23" name="Picture 22" descr="download (3).jp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599612" y="3733801"/>
            <a:ext cx="1981200" cy="23622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9523413" y="6096000"/>
            <a:ext cx="2286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i="1" dirty="0" smtClean="0">
                <a:solidFill>
                  <a:schemeClr val="tx2"/>
                </a:solidFill>
                <a:hlinkClick r:id="rId19" tooltip="Johann Wolfgang von Goethe"/>
              </a:rPr>
              <a:t>Johann Wolfgang von Goethe</a:t>
            </a:r>
            <a:r>
              <a:rPr lang="en-US" sz="2000" dirty="0" smtClean="0">
                <a:solidFill>
                  <a:schemeClr val="tx2"/>
                </a:solidFill>
              </a:rPr>
              <a:t> </a:t>
            </a:r>
            <a:endParaRPr lang="en-US" sz="2000" dirty="0"/>
          </a:p>
        </p:txBody>
      </p:sp>
      <p:sp>
        <p:nvSpPr>
          <p:cNvPr id="25" name="Rectangle 24"/>
          <p:cNvSpPr/>
          <p:nvPr/>
        </p:nvSpPr>
        <p:spPr>
          <a:xfrm>
            <a:off x="7237412" y="6096000"/>
            <a:ext cx="23246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u="sng" dirty="0" smtClean="0">
                <a:solidFill>
                  <a:schemeClr val="tx2"/>
                </a:solidFill>
                <a:hlinkClick r:id="rId20" tooltip="Benjamin Franklin"/>
              </a:rPr>
              <a:t>Benjamin Franklin</a:t>
            </a:r>
            <a:endParaRPr lang="en-US" sz="2000" i="1" dirty="0"/>
          </a:p>
        </p:txBody>
      </p:sp>
      <p:pic>
        <p:nvPicPr>
          <p:cNvPr id="26" name="Picture 25" descr="Atelier_de_Nicolas_de_Largillière,_portrait_de_Voltaire,_détail_(musée_Carnavalet)_-002 (1).jp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03212" y="914399"/>
            <a:ext cx="2133600" cy="2133601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684212" y="3048000"/>
            <a:ext cx="13324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300" u="sng" dirty="0" smtClean="0">
                <a:hlinkClick r:id="rId22"/>
              </a:rPr>
              <a:t>Voltaire</a:t>
            </a:r>
            <a:endParaRPr lang="en-US" sz="23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03812" y="304800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err="1" smtClean="0">
                <a:solidFill>
                  <a:schemeClr val="tx2"/>
                </a:solidFill>
              </a:rPr>
              <a:t>Liberalizmi</a:t>
            </a:r>
            <a:endParaRPr lang="en-US" b="1" i="1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3012" y="856357"/>
            <a:ext cx="9675813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err="1" smtClean="0">
                <a:solidFill>
                  <a:schemeClr val="tx2"/>
                </a:solidFill>
              </a:rPr>
              <a:t>Liberalizmi</a:t>
            </a:r>
            <a:r>
              <a:rPr lang="en-US" i="1" dirty="0" smtClean="0">
                <a:solidFill>
                  <a:schemeClr val="tx2"/>
                </a:solidFill>
              </a:rPr>
              <a:t> </a:t>
            </a:r>
            <a:r>
              <a:rPr lang="en-US" i="1" dirty="0" err="1" smtClean="0">
                <a:solidFill>
                  <a:schemeClr val="tx2"/>
                </a:solidFill>
              </a:rPr>
              <a:t>është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ideologji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politike</a:t>
            </a:r>
            <a:r>
              <a:rPr lang="en-US" i="1" dirty="0" smtClean="0">
                <a:solidFill>
                  <a:schemeClr val="tx2"/>
                </a:solidFill>
              </a:rPr>
              <a:t> e </a:t>
            </a:r>
            <a:r>
              <a:rPr lang="en-US" i="1" dirty="0" err="1" smtClean="0">
                <a:solidFill>
                  <a:schemeClr val="tx2"/>
                </a:solidFill>
              </a:rPr>
              <a:t>lindur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gjatë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epokës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moderne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dhe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bashkëkohore,e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cila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synon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të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vëjë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sa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më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shumë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kufij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në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fuqinë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dhe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ndërhyrjen</a:t>
            </a:r>
            <a:r>
              <a:rPr lang="en-US" i="1" dirty="0" smtClean="0">
                <a:solidFill>
                  <a:schemeClr val="tx2"/>
                </a:solidFill>
              </a:rPr>
              <a:t> e </a:t>
            </a:r>
            <a:r>
              <a:rPr lang="en-US" i="1" dirty="0" err="1" smtClean="0">
                <a:solidFill>
                  <a:schemeClr val="tx2"/>
                </a:solidFill>
              </a:rPr>
              <a:t>shtetit</a:t>
            </a:r>
            <a:r>
              <a:rPr lang="en-US" i="1" dirty="0" smtClean="0">
                <a:solidFill>
                  <a:schemeClr val="tx2"/>
                </a:solidFill>
              </a:rPr>
              <a:t>, </a:t>
            </a:r>
            <a:r>
              <a:rPr lang="en-US" i="1" dirty="0" err="1" smtClean="0">
                <a:solidFill>
                  <a:schemeClr val="tx2"/>
                </a:solidFill>
              </a:rPr>
              <a:t>në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mënyrë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që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të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sigurojë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lirinë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individuale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dhe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si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rrjedhojë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autonominë</a:t>
            </a:r>
            <a:r>
              <a:rPr lang="en-US" i="1" dirty="0" smtClean="0">
                <a:solidFill>
                  <a:schemeClr val="tx2"/>
                </a:solidFill>
              </a:rPr>
              <a:t> e </a:t>
            </a:r>
            <a:r>
              <a:rPr lang="en-US" i="1" dirty="0" err="1" smtClean="0">
                <a:solidFill>
                  <a:schemeClr val="tx2"/>
                </a:solidFill>
              </a:rPr>
              <a:t>tij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kreative</a:t>
            </a:r>
            <a:r>
              <a:rPr lang="en-US" i="1" dirty="0" smtClean="0">
                <a:solidFill>
                  <a:schemeClr val="tx2"/>
                </a:solidFill>
              </a:rPr>
              <a:t>. </a:t>
            </a:r>
            <a:r>
              <a:rPr lang="en-US" i="1" dirty="0" err="1" smtClean="0">
                <a:solidFill>
                  <a:schemeClr val="tx2"/>
                </a:solidFill>
              </a:rPr>
              <a:t>Historikisht</a:t>
            </a:r>
            <a:r>
              <a:rPr lang="en-US" i="1" dirty="0" smtClean="0">
                <a:solidFill>
                  <a:schemeClr val="tx2"/>
                </a:solidFill>
              </a:rPr>
              <a:t>, </a:t>
            </a:r>
            <a:r>
              <a:rPr lang="en-US" i="1" dirty="0" err="1" smtClean="0">
                <a:solidFill>
                  <a:schemeClr val="tx2"/>
                </a:solidFill>
              </a:rPr>
              <a:t>liberalët</a:t>
            </a:r>
            <a:r>
              <a:rPr lang="en-US" i="1" dirty="0" smtClean="0">
                <a:solidFill>
                  <a:schemeClr val="tx2"/>
                </a:solidFill>
              </a:rPr>
              <a:t> e </a:t>
            </a:r>
            <a:r>
              <a:rPr lang="en-US" i="1" dirty="0" err="1" smtClean="0">
                <a:solidFill>
                  <a:schemeClr val="tx2"/>
                </a:solidFill>
              </a:rPr>
              <a:t>parë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ishin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ata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që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vepronin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ose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shpreheshin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kundër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monarkive</a:t>
            </a:r>
            <a:r>
              <a:rPr lang="en-US" i="1" dirty="0" smtClean="0">
                <a:solidFill>
                  <a:schemeClr val="tx2"/>
                </a:solidFill>
              </a:rPr>
              <a:t> absolute </a:t>
            </a:r>
            <a:r>
              <a:rPr lang="en-US" i="1" dirty="0" err="1" smtClean="0">
                <a:solidFill>
                  <a:schemeClr val="tx2"/>
                </a:solidFill>
              </a:rPr>
              <a:t>dhe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privilegjeve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të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aristokracisë</a:t>
            </a:r>
            <a:r>
              <a:rPr lang="en-US" i="1" dirty="0" smtClean="0">
                <a:solidFill>
                  <a:schemeClr val="tx2"/>
                </a:solidFill>
              </a:rPr>
              <a:t>. </a:t>
            </a:r>
            <a:r>
              <a:rPr lang="en-US" i="1" dirty="0" err="1" smtClean="0">
                <a:solidFill>
                  <a:schemeClr val="tx2"/>
                </a:solidFill>
              </a:rPr>
              <a:t>Gjurmë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në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këtë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ideologji</a:t>
            </a:r>
            <a:r>
              <a:rPr lang="en-US" i="1" dirty="0" smtClean="0">
                <a:solidFill>
                  <a:schemeClr val="tx2"/>
                </a:solidFill>
              </a:rPr>
              <a:t> ka </a:t>
            </a:r>
            <a:r>
              <a:rPr lang="en-US" i="1" dirty="0" err="1" smtClean="0">
                <a:solidFill>
                  <a:schemeClr val="tx2"/>
                </a:solidFill>
              </a:rPr>
              <a:t>lënë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sidomos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filozofia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iluministe.Ideologjia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politike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si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një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sistem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mendimesh</a:t>
            </a:r>
            <a:r>
              <a:rPr lang="en-US" i="1" dirty="0" smtClean="0">
                <a:solidFill>
                  <a:schemeClr val="tx2"/>
                </a:solidFill>
              </a:rPr>
              <a:t>, </a:t>
            </a:r>
            <a:r>
              <a:rPr lang="en-US" i="1" dirty="0" err="1" smtClean="0">
                <a:solidFill>
                  <a:schemeClr val="tx2"/>
                </a:solidFill>
              </a:rPr>
              <a:t>zanafillen</a:t>
            </a:r>
            <a:r>
              <a:rPr lang="en-US" i="1" dirty="0" smtClean="0">
                <a:solidFill>
                  <a:schemeClr val="tx2"/>
                </a:solidFill>
              </a:rPr>
              <a:t> e </a:t>
            </a:r>
            <a:r>
              <a:rPr lang="en-US" i="1" dirty="0" err="1" smtClean="0">
                <a:solidFill>
                  <a:schemeClr val="tx2"/>
                </a:solidFill>
              </a:rPr>
              <a:t>vete</a:t>
            </a:r>
            <a:r>
              <a:rPr lang="en-US" i="1" dirty="0" smtClean="0">
                <a:solidFill>
                  <a:schemeClr val="tx2"/>
                </a:solidFill>
              </a:rPr>
              <a:t> e ka </a:t>
            </a:r>
            <a:r>
              <a:rPr lang="en-US" i="1" dirty="0" err="1" smtClean="0">
                <a:solidFill>
                  <a:schemeClr val="tx2"/>
                </a:solidFill>
              </a:rPr>
              <a:t>nga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mesi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i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shekullit</a:t>
            </a:r>
            <a:r>
              <a:rPr lang="en-US" i="1" dirty="0" smtClean="0">
                <a:solidFill>
                  <a:schemeClr val="tx2"/>
                </a:solidFill>
              </a:rPr>
              <a:t> XVIII,. </a:t>
            </a:r>
            <a:r>
              <a:rPr lang="en-US" i="1" dirty="0" err="1" smtClean="0">
                <a:solidFill>
                  <a:schemeClr val="tx2"/>
                </a:solidFill>
              </a:rPr>
              <a:t>Ideologjia</a:t>
            </a:r>
            <a:r>
              <a:rPr lang="en-US" i="1" dirty="0" smtClean="0">
                <a:solidFill>
                  <a:schemeClr val="tx2"/>
                </a:solidFill>
              </a:rPr>
              <a:t>, </a:t>
            </a:r>
            <a:r>
              <a:rPr lang="en-US" i="1" dirty="0" err="1" smtClean="0">
                <a:solidFill>
                  <a:schemeClr val="tx2"/>
                </a:solidFill>
              </a:rPr>
              <a:t>në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këtë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periudhë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kohore</a:t>
            </a:r>
            <a:r>
              <a:rPr lang="en-US" i="1" dirty="0" smtClean="0">
                <a:solidFill>
                  <a:schemeClr val="tx2"/>
                </a:solidFill>
              </a:rPr>
              <a:t>, </a:t>
            </a:r>
            <a:r>
              <a:rPr lang="en-US" i="1" dirty="0" err="1" smtClean="0">
                <a:solidFill>
                  <a:schemeClr val="tx2"/>
                </a:solidFill>
              </a:rPr>
              <a:t>është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paraqitur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si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një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përmbledhje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gjithëpërfshirëse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idesh</a:t>
            </a:r>
            <a:r>
              <a:rPr lang="en-US" i="1" dirty="0" smtClean="0">
                <a:solidFill>
                  <a:schemeClr val="tx2"/>
                </a:solidFill>
              </a:rPr>
              <a:t>, me </a:t>
            </a:r>
            <a:r>
              <a:rPr lang="en-US" i="1" dirty="0" err="1" smtClean="0">
                <a:solidFill>
                  <a:schemeClr val="tx2"/>
                </a:solidFill>
              </a:rPr>
              <a:t>anën</a:t>
            </a:r>
            <a:r>
              <a:rPr lang="en-US" i="1" dirty="0" smtClean="0">
                <a:solidFill>
                  <a:schemeClr val="tx2"/>
                </a:solidFill>
              </a:rPr>
              <a:t> e </a:t>
            </a:r>
            <a:r>
              <a:rPr lang="en-US" i="1" dirty="0" err="1" smtClean="0">
                <a:solidFill>
                  <a:schemeClr val="tx2"/>
                </a:solidFill>
              </a:rPr>
              <a:t>së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cilës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një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grup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shoqëror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krijon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botkuptim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të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quajtur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liberalizëm.Liberalizmi</a:t>
            </a:r>
            <a:r>
              <a:rPr lang="en-US" i="1" dirty="0" smtClean="0">
                <a:solidFill>
                  <a:schemeClr val="tx2"/>
                </a:solidFill>
              </a:rPr>
              <a:t> ka </a:t>
            </a:r>
            <a:r>
              <a:rPr lang="en-US" i="1" dirty="0" err="1" smtClean="0">
                <a:solidFill>
                  <a:schemeClr val="tx2"/>
                </a:solidFill>
              </a:rPr>
              <a:t>kontribuar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në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formimin</a:t>
            </a:r>
            <a:r>
              <a:rPr lang="en-US" i="1" dirty="0" smtClean="0">
                <a:solidFill>
                  <a:schemeClr val="tx2"/>
                </a:solidFill>
              </a:rPr>
              <a:t> e </a:t>
            </a:r>
            <a:r>
              <a:rPr lang="en-US" i="1" dirty="0" err="1" smtClean="0">
                <a:solidFill>
                  <a:schemeClr val="tx2"/>
                </a:solidFill>
              </a:rPr>
              <a:t>idesë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së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demokracisë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moderne</a:t>
            </a:r>
            <a:r>
              <a:rPr lang="en-US" i="1" dirty="0" smtClean="0">
                <a:solidFill>
                  <a:schemeClr val="tx2"/>
                </a:solidFill>
              </a:rPr>
              <a:t>, e </a:t>
            </a:r>
            <a:r>
              <a:rPr lang="en-US" i="1" dirty="0" err="1" smtClean="0">
                <a:solidFill>
                  <a:schemeClr val="tx2"/>
                </a:solidFill>
              </a:rPr>
              <a:t>cila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hedh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një</a:t>
            </a:r>
            <a:r>
              <a:rPr lang="en-US" i="1" dirty="0" smtClean="0">
                <a:solidFill>
                  <a:schemeClr val="tx2"/>
                </a:solidFill>
              </a:rPr>
              <a:t> hap </a:t>
            </a:r>
            <a:r>
              <a:rPr lang="en-US" i="1" dirty="0" err="1" smtClean="0">
                <a:solidFill>
                  <a:schemeClr val="tx2"/>
                </a:solidFill>
              </a:rPr>
              <a:t>përpara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demokracisë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së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shumicës</a:t>
            </a:r>
            <a:r>
              <a:rPr lang="en-US" i="1" dirty="0" smtClean="0">
                <a:solidFill>
                  <a:schemeClr val="tx2"/>
                </a:solidFill>
              </a:rPr>
              <a:t>: </a:t>
            </a:r>
            <a:r>
              <a:rPr lang="en-US" i="1" dirty="0" err="1" smtClean="0">
                <a:solidFill>
                  <a:schemeClr val="tx2"/>
                </a:solidFill>
              </a:rPr>
              <a:t>të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drejtat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individuale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dhe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të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minorancës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nuk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mund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të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shtypen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nga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shumica</a:t>
            </a:r>
            <a:r>
              <a:rPr lang="en-US" i="1" dirty="0" smtClean="0">
                <a:solidFill>
                  <a:schemeClr val="tx2"/>
                </a:solidFill>
              </a:rPr>
              <a:t>, </a:t>
            </a:r>
            <a:r>
              <a:rPr lang="en-US" i="1" dirty="0" err="1" smtClean="0">
                <a:solidFill>
                  <a:schemeClr val="tx2"/>
                </a:solidFill>
              </a:rPr>
              <a:t>edhe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pse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është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vullneti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i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i="1" dirty="0" err="1" smtClean="0">
                <a:solidFill>
                  <a:schemeClr val="tx2"/>
                </a:solidFill>
              </a:rPr>
              <a:t>popullit</a:t>
            </a:r>
            <a:r>
              <a:rPr lang="en-US" i="1" dirty="0" smtClean="0">
                <a:solidFill>
                  <a:schemeClr val="tx2"/>
                </a:solidFill>
              </a:rPr>
              <a:t>.</a:t>
            </a:r>
            <a:endParaRPr lang="en-US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02787940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F02787940.potx" id="{F769AD3B-90E4-4F81-9CF2-8BD9F607FEC3}" vid="{18F656D2-BE2F-4155-8430-D393897A45F9}"/>
    </a:ext>
  </a:extLst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301D382-32B0-43EE-932C-28906AF37617}">
  <ds:schemaRefs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297</TotalTime>
  <Words>909</Words>
  <PresentationFormat>Custom</PresentationFormat>
  <Paragraphs>56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tf02787940</vt:lpstr>
      <vt:lpstr>    PROJEKT         Tema:Romantizmi,Iluminizmi,Liberalizmi   Klasa:XB  Lenda:Histori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User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PROJEKT         Tema:Romantizmi,Iluminizmi,Liberalizmi   Klasa:XB  Lenda:Histori </dc:title>
  <dc:creator>Admin</dc:creator>
  <cp:lastModifiedBy>Admin</cp:lastModifiedBy>
  <cp:revision>33</cp:revision>
  <dcterms:created xsi:type="dcterms:W3CDTF">2017-02-24T11:10:52Z</dcterms:created>
  <dcterms:modified xsi:type="dcterms:W3CDTF">2017-03-14T00:08:10Z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